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8" r:id="rId2"/>
    <p:sldId id="261" r:id="rId3"/>
    <p:sldId id="260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57" r:id="rId2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A4C21F-EE15-43A3-A046-FFF6262FA7DB}" type="datetimeFigureOut">
              <a:rPr lang="nl-NL" smtClean="0"/>
              <a:t>10-2-2016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00DC36-6B84-4A1E-8416-AF8806E8B47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8969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1</a:t>
            </a:fld>
            <a:endParaRPr lang="nl-N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12</a:t>
            </a:fld>
            <a:endParaRPr lang="nl-N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baseline="0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13</a:t>
            </a:fld>
            <a:endParaRPr lang="nl-N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14</a:t>
            </a:fld>
            <a:endParaRPr lang="nl-N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15</a:t>
            </a:fld>
            <a:endParaRPr lang="nl-N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16</a:t>
            </a:fld>
            <a:endParaRPr lang="nl-NL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17</a:t>
            </a:fld>
            <a:endParaRPr lang="nl-NL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18</a:t>
            </a:fld>
            <a:endParaRPr 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5</a:t>
            </a:fld>
            <a:endParaRPr lang="nl-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6</a:t>
            </a:fld>
            <a:endParaRPr lang="nl-N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7</a:t>
            </a:fld>
            <a:endParaRPr lang="nl-N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8</a:t>
            </a:fld>
            <a:endParaRPr lang="nl-N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10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F9BE8-D100-4792-95DD-50E7668D23EF}" type="datetimeFigureOut">
              <a:rPr lang="nl-NL" smtClean="0"/>
              <a:t>10-2-2016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4E41F-7DEC-40F0-8940-EEE2BA00D2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11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F9BE8-D100-4792-95DD-50E7668D23EF}" type="datetimeFigureOut">
              <a:rPr lang="nl-NL" smtClean="0"/>
              <a:t>10-2-2016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4E41F-7DEC-40F0-8940-EEE2BA00D2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8464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F9BE8-D100-4792-95DD-50E7668D23EF}" type="datetimeFigureOut">
              <a:rPr lang="nl-NL" smtClean="0"/>
              <a:t>10-2-2016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4E41F-7DEC-40F0-8940-EEE2BA00D2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1805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F9BE8-D100-4792-95DD-50E7668D23EF}" type="datetimeFigureOut">
              <a:rPr lang="nl-NL" smtClean="0"/>
              <a:t>10-2-2016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4E41F-7DEC-40F0-8940-EEE2BA00D2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569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F9BE8-D100-4792-95DD-50E7668D23EF}" type="datetimeFigureOut">
              <a:rPr lang="nl-NL" smtClean="0"/>
              <a:t>10-2-2016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4E41F-7DEC-40F0-8940-EEE2BA00D2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47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F9BE8-D100-4792-95DD-50E7668D23EF}" type="datetimeFigureOut">
              <a:rPr lang="nl-NL" smtClean="0"/>
              <a:t>10-2-2016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4E41F-7DEC-40F0-8940-EEE2BA00D2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2902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F9BE8-D100-4792-95DD-50E7668D23EF}" type="datetimeFigureOut">
              <a:rPr lang="nl-NL" smtClean="0"/>
              <a:t>10-2-2016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4E41F-7DEC-40F0-8940-EEE2BA00D2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3897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F9BE8-D100-4792-95DD-50E7668D23EF}" type="datetimeFigureOut">
              <a:rPr lang="nl-NL" smtClean="0"/>
              <a:t>10-2-2016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4E41F-7DEC-40F0-8940-EEE2BA00D2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4170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F9BE8-D100-4792-95DD-50E7668D23EF}" type="datetimeFigureOut">
              <a:rPr lang="nl-NL" smtClean="0"/>
              <a:t>10-2-2016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4E41F-7DEC-40F0-8940-EEE2BA00D2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9683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F9BE8-D100-4792-95DD-50E7668D23EF}" type="datetimeFigureOut">
              <a:rPr lang="nl-NL" smtClean="0"/>
              <a:t>10-2-2016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4E41F-7DEC-40F0-8940-EEE2BA00D2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415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F9BE8-D100-4792-95DD-50E7668D23EF}" type="datetimeFigureOut">
              <a:rPr lang="nl-NL" smtClean="0"/>
              <a:t>10-2-2016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4E41F-7DEC-40F0-8940-EEE2BA00D2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0262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F9BE8-D100-4792-95DD-50E7668D23EF}" type="datetimeFigureOut">
              <a:rPr lang="nl-NL" smtClean="0"/>
              <a:t>10-2-2016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4E41F-7DEC-40F0-8940-EEE2BA00D2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1687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 smtClean="0">
                <a:latin typeface="Eurostile"/>
              </a:rPr>
              <a:t>Oppervlakte</a:t>
            </a:r>
            <a:r>
              <a:rPr lang="en-US" sz="3200" b="1" dirty="0" smtClean="0">
                <a:latin typeface="Eurostile"/>
              </a:rPr>
              <a:t> </a:t>
            </a:r>
            <a:r>
              <a:rPr lang="en-US" sz="3200" b="1" dirty="0" err="1" smtClean="0">
                <a:latin typeface="Eurostile"/>
              </a:rPr>
              <a:t>driehoek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31" name="Animatie icoon"/>
          <p:cNvGrpSpPr>
            <a:grpSpLocks noChangeAspect="1"/>
          </p:cNvGrpSpPr>
          <p:nvPr/>
        </p:nvGrpSpPr>
        <p:grpSpPr>
          <a:xfrm>
            <a:off x="8525000" y="6381328"/>
            <a:ext cx="440378" cy="360000"/>
            <a:chOff x="5076056" y="174576"/>
            <a:chExt cx="3276364" cy="2678360"/>
          </a:xfrm>
        </p:grpSpPr>
        <p:sp>
          <p:nvSpPr>
            <p:cNvPr id="32" name="Rectangle 3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3" name="Isosceles Triangle 3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4" name="Oval 3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5" name="Oval 3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4" name="copy noordhoff"/>
          <p:cNvSpPr txBox="1"/>
          <p:nvPr/>
        </p:nvSpPr>
        <p:spPr>
          <a:xfrm>
            <a:off x="3593842" y="653576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grpSp>
        <p:nvGrpSpPr>
          <p:cNvPr id="28" name="Animatie icoon"/>
          <p:cNvGrpSpPr>
            <a:grpSpLocks noChangeAspect="1"/>
          </p:cNvGrpSpPr>
          <p:nvPr/>
        </p:nvGrpSpPr>
        <p:grpSpPr>
          <a:xfrm>
            <a:off x="8536349" y="6386291"/>
            <a:ext cx="440378" cy="360000"/>
            <a:chOff x="5076056" y="174576"/>
            <a:chExt cx="3276364" cy="2678360"/>
          </a:xfrm>
        </p:grpSpPr>
        <p:sp>
          <p:nvSpPr>
            <p:cNvPr id="29" name="Rectangle 2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Isosceles Triangle 2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7" name="Oval 36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8" name="Oval 37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505286" y="3429000"/>
            <a:ext cx="3279011" cy="16561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513769" y="3429000"/>
            <a:ext cx="3265835" cy="1656184"/>
          </a:xfrm>
          <a:custGeom>
            <a:avLst/>
            <a:gdLst>
              <a:gd name="connsiteX0" fmla="*/ 0 w 3670300"/>
              <a:gd name="connsiteY0" fmla="*/ 2171700 h 2178050"/>
              <a:gd name="connsiteX1" fmla="*/ 2165350 w 3670300"/>
              <a:gd name="connsiteY1" fmla="*/ 0 h 2178050"/>
              <a:gd name="connsiteX2" fmla="*/ 3670300 w 3670300"/>
              <a:gd name="connsiteY2" fmla="*/ 2178050 h 2178050"/>
              <a:gd name="connsiteX3" fmla="*/ 0 w 3670300"/>
              <a:gd name="connsiteY3" fmla="*/ 2171700 h 217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0300" h="2178050">
                <a:moveTo>
                  <a:pt x="0" y="2171700"/>
                </a:moveTo>
                <a:lnTo>
                  <a:pt x="2165350" y="0"/>
                </a:lnTo>
                <a:lnTo>
                  <a:pt x="3670300" y="2178050"/>
                </a:lnTo>
                <a:lnTo>
                  <a:pt x="0" y="2171700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78767" y="764704"/>
            <a:ext cx="846562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Om een driehoek past een rechthoek.</a:t>
            </a:r>
          </a:p>
          <a:p>
            <a:r>
              <a:rPr lang="nl-NL" sz="2200" b="1" dirty="0" smtClean="0">
                <a:solidFill>
                  <a:srgbClr val="0070C0"/>
                </a:solidFill>
              </a:rPr>
              <a:t>Wat kun je zeggen over de lengte van de rechthoek?</a:t>
            </a:r>
          </a:p>
          <a:p>
            <a:r>
              <a:rPr lang="nl-NL" sz="2200" dirty="0" smtClean="0"/>
              <a:t>De lengte is een van de zijden van de driehoek.</a:t>
            </a:r>
          </a:p>
          <a:p>
            <a:endParaRPr lang="nl-NL" sz="2200" dirty="0" smtClean="0"/>
          </a:p>
          <a:p>
            <a:r>
              <a:rPr lang="nl-NL" sz="2200" b="1" dirty="0" smtClean="0">
                <a:solidFill>
                  <a:srgbClr val="0070C0"/>
                </a:solidFill>
              </a:rPr>
              <a:t>Wat </a:t>
            </a:r>
            <a:r>
              <a:rPr lang="nl-NL" sz="2200" b="1" dirty="0">
                <a:solidFill>
                  <a:srgbClr val="0070C0"/>
                </a:solidFill>
              </a:rPr>
              <a:t>kun je zeggen over</a:t>
            </a:r>
            <a:r>
              <a:rPr lang="nl-NL" sz="2200" b="1" dirty="0" smtClean="0">
                <a:solidFill>
                  <a:srgbClr val="0070C0"/>
                </a:solidFill>
              </a:rPr>
              <a:t> de breedte van de rechthoek?</a:t>
            </a:r>
          </a:p>
          <a:p>
            <a:r>
              <a:rPr lang="nl-NL" sz="2200" dirty="0" smtClean="0"/>
              <a:t>De breedte is de hoogte van de driehoek.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1421526" y="5105846"/>
            <a:ext cx="183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lengte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823613" y="5105846"/>
            <a:ext cx="183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zijde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3995936" y="3429000"/>
            <a:ext cx="0" cy="1676846"/>
          </a:xfrm>
          <a:prstGeom prst="straightConnector1">
            <a:avLst/>
          </a:prstGeom>
          <a:ln w="190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 rot="16200000">
            <a:off x="3271733" y="4082757"/>
            <a:ext cx="183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breedte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7029564" y="3429000"/>
            <a:ext cx="2939" cy="1656184"/>
          </a:xfrm>
          <a:prstGeom prst="line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72"/>
          <p:cNvGrpSpPr>
            <a:grpSpLocks/>
          </p:cNvGrpSpPr>
          <p:nvPr/>
        </p:nvGrpSpPr>
        <p:grpSpPr bwMode="auto">
          <a:xfrm rot="5400000">
            <a:off x="7031033" y="4931601"/>
            <a:ext cx="144000" cy="144000"/>
            <a:chOff x="3586" y="681"/>
            <a:chExt cx="134" cy="134"/>
          </a:xfrm>
        </p:grpSpPr>
        <p:sp>
          <p:nvSpPr>
            <p:cNvPr id="49" name="Freeform 73"/>
            <p:cNvSpPr>
              <a:spLocks/>
            </p:cNvSpPr>
            <p:nvPr/>
          </p:nvSpPr>
          <p:spPr bwMode="auto">
            <a:xfrm>
              <a:off x="3586" y="681"/>
              <a:ext cx="134" cy="134"/>
            </a:xfrm>
            <a:custGeom>
              <a:avLst/>
              <a:gdLst>
                <a:gd name="T0" fmla="+- 0 3586 3586"/>
                <a:gd name="T1" fmla="*/ T0 w 134"/>
                <a:gd name="T2" fmla="+- 0 814 681"/>
                <a:gd name="T3" fmla="*/ 814 h 134"/>
                <a:gd name="T4" fmla="+- 0 3586 3586"/>
                <a:gd name="T5" fmla="*/ T4 w 134"/>
                <a:gd name="T6" fmla="+- 0 681 681"/>
                <a:gd name="T7" fmla="*/ 681 h 134"/>
                <a:gd name="T8" fmla="+- 0 3719 3586"/>
                <a:gd name="T9" fmla="*/ T8 w 134"/>
                <a:gd name="T10" fmla="+- 0 681 681"/>
                <a:gd name="T11" fmla="*/ 681 h 13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</a:cxnLst>
              <a:rect l="0" t="0" r="r" b="b"/>
              <a:pathLst>
                <a:path w="134" h="134">
                  <a:moveTo>
                    <a:pt x="0" y="133"/>
                  </a:moveTo>
                  <a:lnTo>
                    <a:pt x="0" y="0"/>
                  </a:lnTo>
                  <a:lnTo>
                    <a:pt x="133" y="0"/>
                  </a:ln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50" name="TextBox 49"/>
          <p:cNvSpPr txBox="1"/>
          <p:nvPr/>
        </p:nvSpPr>
        <p:spPr>
          <a:xfrm rot="16200000">
            <a:off x="5929821" y="4223737"/>
            <a:ext cx="183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hoogte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51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52" name="Isosceles Triangle 5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53" name="Isosceles Triangle 5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4225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-1.85185E-6 L 0.50156 -1.85185E-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87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1" grpId="0" animBg="1"/>
      <p:bldP spid="12" grpId="0" animBg="1"/>
      <p:bldP spid="16" grpId="0" build="p"/>
      <p:bldP spid="22" grpId="0"/>
      <p:bldP spid="42" grpId="0"/>
      <p:bldP spid="45" grpId="0"/>
      <p:bldP spid="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100" b="1" dirty="0" smtClean="0">
                <a:latin typeface="Eurostile"/>
              </a:rPr>
              <a:t>Oppervlakte stomphoekige driehoek</a:t>
            </a:r>
            <a:endParaRPr lang="nl-NL" sz="31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cxnSp>
        <p:nvCxnSpPr>
          <p:cNvPr id="7" name="Rechte verbindingslijn 1837"/>
          <p:cNvCxnSpPr/>
          <p:nvPr/>
        </p:nvCxnSpPr>
        <p:spPr>
          <a:xfrm>
            <a:off x="5225047" y="1368211"/>
            <a:ext cx="0" cy="245383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echte verbindingslijn 1838"/>
          <p:cNvCxnSpPr/>
          <p:nvPr/>
        </p:nvCxnSpPr>
        <p:spPr>
          <a:xfrm>
            <a:off x="6101715" y="1368211"/>
            <a:ext cx="0" cy="245383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1839"/>
          <p:cNvCxnSpPr/>
          <p:nvPr/>
        </p:nvCxnSpPr>
        <p:spPr>
          <a:xfrm>
            <a:off x="6978384" y="1368211"/>
            <a:ext cx="0" cy="245383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1851"/>
          <p:cNvCxnSpPr/>
          <p:nvPr/>
        </p:nvCxnSpPr>
        <p:spPr>
          <a:xfrm flipH="1">
            <a:off x="4348378" y="2987947"/>
            <a:ext cx="4383345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852"/>
          <p:cNvCxnSpPr/>
          <p:nvPr/>
        </p:nvCxnSpPr>
        <p:spPr>
          <a:xfrm flipH="1">
            <a:off x="4348378" y="2178079"/>
            <a:ext cx="4383345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853"/>
          <p:cNvCxnSpPr/>
          <p:nvPr/>
        </p:nvCxnSpPr>
        <p:spPr>
          <a:xfrm flipH="1" flipV="1">
            <a:off x="4348378" y="1368210"/>
            <a:ext cx="4383345" cy="3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840"/>
          <p:cNvCxnSpPr/>
          <p:nvPr/>
        </p:nvCxnSpPr>
        <p:spPr>
          <a:xfrm>
            <a:off x="7855052" y="1368211"/>
            <a:ext cx="0" cy="245383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1841"/>
          <p:cNvCxnSpPr/>
          <p:nvPr/>
        </p:nvCxnSpPr>
        <p:spPr>
          <a:xfrm>
            <a:off x="8731722" y="1368211"/>
            <a:ext cx="0" cy="245383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Vrije vorm 95"/>
          <p:cNvSpPr/>
          <p:nvPr/>
        </p:nvSpPr>
        <p:spPr>
          <a:xfrm>
            <a:off x="4353351" y="1368180"/>
            <a:ext cx="4384240" cy="2438474"/>
          </a:xfrm>
          <a:custGeom>
            <a:avLst/>
            <a:gdLst>
              <a:gd name="connsiteX0" fmla="*/ 2830982 w 2830982"/>
              <a:gd name="connsiteY0" fmla="*/ 1704442 h 1704442"/>
              <a:gd name="connsiteX1" fmla="*/ 1133856 w 2830982"/>
              <a:gd name="connsiteY1" fmla="*/ 1704442 h 1704442"/>
              <a:gd name="connsiteX2" fmla="*/ 0 w 2830982"/>
              <a:gd name="connsiteY2" fmla="*/ 0 h 1704442"/>
              <a:gd name="connsiteX3" fmla="*/ 2830982 w 2830982"/>
              <a:gd name="connsiteY3" fmla="*/ 1704442 h 1704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0982" h="1704442">
                <a:moveTo>
                  <a:pt x="2830982" y="1704442"/>
                </a:moveTo>
                <a:lnTo>
                  <a:pt x="1133856" y="1704442"/>
                </a:lnTo>
                <a:lnTo>
                  <a:pt x="0" y="0"/>
                </a:lnTo>
                <a:lnTo>
                  <a:pt x="2830982" y="1704442"/>
                </a:lnTo>
                <a:close/>
              </a:path>
            </a:pathLst>
          </a:custGeom>
          <a:solidFill>
            <a:srgbClr val="008000">
              <a:alpha val="1019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98" name="Rechte verbindingslijn 97"/>
          <p:cNvCxnSpPr/>
          <p:nvPr/>
        </p:nvCxnSpPr>
        <p:spPr>
          <a:xfrm flipH="1">
            <a:off x="4365922" y="3806654"/>
            <a:ext cx="1735794" cy="0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Rechte verbindingslijn 100"/>
          <p:cNvCxnSpPr/>
          <p:nvPr/>
        </p:nvCxnSpPr>
        <p:spPr>
          <a:xfrm flipH="1">
            <a:off x="4353489" y="1352793"/>
            <a:ext cx="4973" cy="2453861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6" name="Groep 125"/>
          <p:cNvGrpSpPr/>
          <p:nvPr/>
        </p:nvGrpSpPr>
        <p:grpSpPr>
          <a:xfrm>
            <a:off x="4340780" y="3626012"/>
            <a:ext cx="257343" cy="190651"/>
            <a:chOff x="4365922" y="3158803"/>
            <a:chExt cx="257343" cy="190651"/>
          </a:xfrm>
        </p:grpSpPr>
        <p:cxnSp>
          <p:nvCxnSpPr>
            <p:cNvPr id="104" name="Rechte verbindingslijn 103"/>
            <p:cNvCxnSpPr/>
            <p:nvPr/>
          </p:nvCxnSpPr>
          <p:spPr>
            <a:xfrm>
              <a:off x="4365922" y="3158803"/>
              <a:ext cx="257343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Rechte verbindingslijn 105"/>
            <p:cNvCxnSpPr/>
            <p:nvPr/>
          </p:nvCxnSpPr>
          <p:spPr>
            <a:xfrm>
              <a:off x="4623265" y="3158803"/>
              <a:ext cx="0" cy="190651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0" name="Tekstvak 109"/>
          <p:cNvSpPr txBox="1"/>
          <p:nvPr/>
        </p:nvSpPr>
        <p:spPr>
          <a:xfrm>
            <a:off x="5652113" y="3806654"/>
            <a:ext cx="501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 smtClean="0"/>
              <a:t>K</a:t>
            </a:r>
          </a:p>
        </p:txBody>
      </p:sp>
      <p:sp>
        <p:nvSpPr>
          <p:cNvPr id="111" name="Tekstvak 110"/>
          <p:cNvSpPr txBox="1"/>
          <p:nvPr/>
        </p:nvSpPr>
        <p:spPr>
          <a:xfrm>
            <a:off x="8731722" y="372954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 smtClean="0"/>
              <a:t>L</a:t>
            </a:r>
          </a:p>
        </p:txBody>
      </p:sp>
      <p:sp>
        <p:nvSpPr>
          <p:cNvPr id="112" name="Tekstvak 111"/>
          <p:cNvSpPr txBox="1"/>
          <p:nvPr/>
        </p:nvSpPr>
        <p:spPr>
          <a:xfrm>
            <a:off x="4178646" y="1009635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 smtClean="0"/>
              <a:t>M</a:t>
            </a:r>
          </a:p>
        </p:txBody>
      </p:sp>
      <p:sp>
        <p:nvSpPr>
          <p:cNvPr id="113" name="Tekstvak 112"/>
          <p:cNvSpPr txBox="1"/>
          <p:nvPr/>
        </p:nvSpPr>
        <p:spPr>
          <a:xfrm rot="16200000">
            <a:off x="2942257" y="2129611"/>
            <a:ext cx="2427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hoogte</a:t>
            </a:r>
          </a:p>
        </p:txBody>
      </p:sp>
      <p:sp>
        <p:nvSpPr>
          <p:cNvPr id="114" name="Boog 113"/>
          <p:cNvSpPr/>
          <p:nvPr/>
        </p:nvSpPr>
        <p:spPr>
          <a:xfrm>
            <a:off x="5664684" y="3349454"/>
            <a:ext cx="914400" cy="914400"/>
          </a:xfrm>
          <a:prstGeom prst="arc">
            <a:avLst>
              <a:gd name="adj1" fmla="val 16116550"/>
              <a:gd name="adj2" fmla="val 59596"/>
            </a:avLst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5" name="Boog 114"/>
          <p:cNvSpPr/>
          <p:nvPr/>
        </p:nvSpPr>
        <p:spPr>
          <a:xfrm>
            <a:off x="5652113" y="3349454"/>
            <a:ext cx="914400" cy="914400"/>
          </a:xfrm>
          <a:prstGeom prst="arc">
            <a:avLst>
              <a:gd name="adj1" fmla="val 14168593"/>
              <a:gd name="adj2" fmla="val 59596"/>
            </a:avLst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16" name="Animatie icoon"/>
          <p:cNvGrpSpPr>
            <a:grpSpLocks noChangeAspect="1"/>
          </p:cNvGrpSpPr>
          <p:nvPr/>
        </p:nvGrpSpPr>
        <p:grpSpPr>
          <a:xfrm>
            <a:off x="8623310" y="6381328"/>
            <a:ext cx="440378" cy="360000"/>
            <a:chOff x="5076056" y="174576"/>
            <a:chExt cx="3276364" cy="2678360"/>
          </a:xfrm>
        </p:grpSpPr>
        <p:sp>
          <p:nvSpPr>
            <p:cNvPr id="117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8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9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0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21" name="Tekstvak 120"/>
          <p:cNvSpPr txBox="1"/>
          <p:nvPr/>
        </p:nvSpPr>
        <p:spPr>
          <a:xfrm>
            <a:off x="6496963" y="3158803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90</a:t>
            </a:r>
            <a:r>
              <a:rPr lang="nl-NL" baseline="30000" dirty="0" smtClean="0"/>
              <a:t>o</a:t>
            </a:r>
            <a:endParaRPr lang="nl-NL" dirty="0" smtClean="0"/>
          </a:p>
        </p:txBody>
      </p:sp>
      <p:sp>
        <p:nvSpPr>
          <p:cNvPr id="122" name="Tekstvak 121"/>
          <p:cNvSpPr txBox="1"/>
          <p:nvPr/>
        </p:nvSpPr>
        <p:spPr>
          <a:xfrm>
            <a:off x="6280939" y="316478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&gt; 90</a:t>
            </a:r>
            <a:r>
              <a:rPr lang="nl-NL" baseline="30000" dirty="0" smtClean="0"/>
              <a:t>o</a:t>
            </a:r>
            <a:endParaRPr lang="nl-NL" dirty="0" smtClean="0"/>
          </a:p>
        </p:txBody>
      </p:sp>
      <p:sp>
        <p:nvSpPr>
          <p:cNvPr id="125" name="Tekstvak 124"/>
          <p:cNvSpPr txBox="1"/>
          <p:nvPr/>
        </p:nvSpPr>
        <p:spPr>
          <a:xfrm>
            <a:off x="378769" y="910980"/>
            <a:ext cx="34731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latin typeface="+mj-lt"/>
              </a:rPr>
              <a:t>∆</a:t>
            </a:r>
            <a:r>
              <a:rPr lang="nl-NL" sz="2200" i="1" dirty="0" smtClean="0">
                <a:latin typeface="+mj-lt"/>
              </a:rPr>
              <a:t>KLM</a:t>
            </a:r>
            <a:r>
              <a:rPr lang="nl-NL" sz="2200" dirty="0" smtClean="0">
                <a:latin typeface="+mj-lt"/>
              </a:rPr>
              <a:t> is een </a:t>
            </a:r>
            <a:r>
              <a:rPr lang="nl-NL" sz="2200" b="1" dirty="0" smtClean="0">
                <a:latin typeface="+mj-lt"/>
              </a:rPr>
              <a:t>stomphoekige driehoek</a:t>
            </a:r>
            <a:r>
              <a:rPr lang="nl-NL" sz="2200" dirty="0" smtClean="0">
                <a:latin typeface="+mj-lt"/>
              </a:rPr>
              <a:t>.</a:t>
            </a:r>
          </a:p>
        </p:txBody>
      </p:sp>
      <p:sp>
        <p:nvSpPr>
          <p:cNvPr id="127" name="Tekstvak 126"/>
          <p:cNvSpPr txBox="1"/>
          <p:nvPr/>
        </p:nvSpPr>
        <p:spPr>
          <a:xfrm>
            <a:off x="378769" y="1761306"/>
            <a:ext cx="34731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Je weet zijde </a:t>
            </a:r>
            <a:r>
              <a:rPr lang="nl-NL" sz="2200" i="1" dirty="0" smtClean="0"/>
              <a:t>KL</a:t>
            </a:r>
            <a:r>
              <a:rPr lang="nl-NL" sz="2200" dirty="0" smtClean="0"/>
              <a:t>, hierbij zoek je nog de hoogte.</a:t>
            </a:r>
          </a:p>
        </p:txBody>
      </p:sp>
      <p:sp>
        <p:nvSpPr>
          <p:cNvPr id="128" name="Tekstvak 127"/>
          <p:cNvSpPr txBox="1"/>
          <p:nvPr/>
        </p:nvSpPr>
        <p:spPr>
          <a:xfrm>
            <a:off x="383742" y="2652322"/>
            <a:ext cx="39821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Maak zijde </a:t>
            </a:r>
            <a:r>
              <a:rPr lang="nl-NL" sz="2200" i="1" dirty="0" smtClean="0"/>
              <a:t>KL</a:t>
            </a:r>
            <a:r>
              <a:rPr lang="nl-NL" sz="2200" dirty="0" smtClean="0"/>
              <a:t> eerst langer. </a:t>
            </a:r>
          </a:p>
        </p:txBody>
      </p:sp>
      <p:cxnSp>
        <p:nvCxnSpPr>
          <p:cNvPr id="129" name="Rechte verbindingslijn 1852"/>
          <p:cNvCxnSpPr/>
          <p:nvPr/>
        </p:nvCxnSpPr>
        <p:spPr>
          <a:xfrm flipH="1">
            <a:off x="4348378" y="3822041"/>
            <a:ext cx="1765909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Rechte verbindingslijn 1837"/>
          <p:cNvCxnSpPr/>
          <p:nvPr/>
        </p:nvCxnSpPr>
        <p:spPr>
          <a:xfrm>
            <a:off x="4353351" y="1378967"/>
            <a:ext cx="0" cy="245383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kstvak 132"/>
          <p:cNvSpPr txBox="1"/>
          <p:nvPr/>
        </p:nvSpPr>
        <p:spPr>
          <a:xfrm>
            <a:off x="383741" y="4365104"/>
            <a:ext cx="85589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latin typeface="+mj-lt"/>
              </a:rPr>
              <a:t>Bereken de oppervlakte van ∆</a:t>
            </a:r>
            <a:r>
              <a:rPr lang="nl-NL" sz="2200" i="1" dirty="0" smtClean="0">
                <a:latin typeface="+mj-lt"/>
              </a:rPr>
              <a:t>KLM</a:t>
            </a:r>
            <a:r>
              <a:rPr lang="nl-NL" sz="2200" dirty="0" smtClean="0">
                <a:latin typeface="+mj-lt"/>
              </a:rPr>
              <a:t> door de formule te gebruiken:</a:t>
            </a:r>
          </a:p>
        </p:txBody>
      </p:sp>
      <p:sp>
        <p:nvSpPr>
          <p:cNvPr id="134" name="Tekstvak 133"/>
          <p:cNvSpPr txBox="1"/>
          <p:nvPr/>
        </p:nvSpPr>
        <p:spPr>
          <a:xfrm>
            <a:off x="504793" y="4794314"/>
            <a:ext cx="77073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 err="1" smtClean="0">
                <a:solidFill>
                  <a:srgbClr val="0099FF"/>
                </a:solidFill>
                <a:latin typeface="+mj-lt"/>
              </a:rPr>
              <a:t>opp</a:t>
            </a:r>
            <a:r>
              <a:rPr lang="nl-NL" sz="2200" dirty="0" smtClean="0">
                <a:solidFill>
                  <a:srgbClr val="0099FF"/>
                </a:solidFill>
                <a:latin typeface="+mj-lt"/>
              </a:rPr>
              <a:t> driehoek =      </a:t>
            </a:r>
            <a:r>
              <a:rPr lang="en-US" sz="2200" b="1" dirty="0" smtClean="0">
                <a:solidFill>
                  <a:srgbClr val="0099FF"/>
                </a:solidFill>
                <a:latin typeface="+mj-lt"/>
              </a:rPr>
              <a:t>×</a:t>
            </a:r>
            <a:r>
              <a:rPr lang="nl-NL" sz="2200" dirty="0" smtClean="0">
                <a:solidFill>
                  <a:srgbClr val="0099FF"/>
                </a:solidFill>
                <a:latin typeface="+mj-lt"/>
              </a:rPr>
              <a:t> zijde </a:t>
            </a:r>
            <a:r>
              <a:rPr lang="en-US" sz="2200" b="1" dirty="0" smtClean="0">
                <a:solidFill>
                  <a:srgbClr val="0099FF"/>
                </a:solidFill>
                <a:latin typeface="+mj-lt"/>
              </a:rPr>
              <a:t>×</a:t>
            </a:r>
            <a:r>
              <a:rPr lang="nl-NL" sz="2200" dirty="0" smtClean="0">
                <a:solidFill>
                  <a:srgbClr val="0099FF"/>
                </a:solidFill>
                <a:latin typeface="+mj-lt"/>
              </a:rPr>
              <a:t> bijbehorende hoogte</a:t>
            </a:r>
          </a:p>
        </p:txBody>
      </p:sp>
      <p:sp>
        <p:nvSpPr>
          <p:cNvPr id="135" name="Tekstvak 134"/>
          <p:cNvSpPr txBox="1"/>
          <p:nvPr/>
        </p:nvSpPr>
        <p:spPr>
          <a:xfrm>
            <a:off x="1607817" y="5589240"/>
            <a:ext cx="503387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>
                <a:latin typeface="+mj-lt"/>
              </a:rPr>
              <a:t>opp</a:t>
            </a:r>
            <a:r>
              <a:rPr lang="nl-NL" sz="2200" dirty="0" smtClean="0">
                <a:latin typeface="+mj-lt"/>
              </a:rPr>
              <a:t> ∆</a:t>
            </a:r>
            <a:r>
              <a:rPr lang="nl-NL" sz="2200" i="1" dirty="0" smtClean="0">
                <a:latin typeface="+mj-lt"/>
              </a:rPr>
              <a:t>KLM</a:t>
            </a:r>
            <a:r>
              <a:rPr lang="nl-NL" sz="2200" dirty="0" smtClean="0">
                <a:latin typeface="+mj-lt"/>
              </a:rPr>
              <a:t> =     </a:t>
            </a:r>
            <a:r>
              <a:rPr lang="en-US" sz="2200" b="1" dirty="0" smtClean="0">
                <a:solidFill>
                  <a:schemeClr val="tx2"/>
                </a:solidFill>
              </a:rPr>
              <a:t>×</a:t>
            </a:r>
            <a:r>
              <a:rPr lang="nl-NL" sz="2200" dirty="0" smtClean="0">
                <a:latin typeface="+mj-lt"/>
              </a:rPr>
              <a:t> </a:t>
            </a:r>
          </a:p>
        </p:txBody>
      </p:sp>
      <p:grpSp>
        <p:nvGrpSpPr>
          <p:cNvPr id="136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137" name="Isosceles Triangle 14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38" name="Isosceles Triangle 15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cxnSp>
        <p:nvCxnSpPr>
          <p:cNvPr id="50" name="Rechte verbindingslijn met pijl 49"/>
          <p:cNvCxnSpPr/>
          <p:nvPr/>
        </p:nvCxnSpPr>
        <p:spPr>
          <a:xfrm>
            <a:off x="6101715" y="4005064"/>
            <a:ext cx="2630007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kstvak 50"/>
          <p:cNvSpPr txBox="1"/>
          <p:nvPr/>
        </p:nvSpPr>
        <p:spPr>
          <a:xfrm>
            <a:off x="7197315" y="3945153"/>
            <a:ext cx="4381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3</a:t>
            </a:r>
          </a:p>
        </p:txBody>
      </p:sp>
      <p:sp>
        <p:nvSpPr>
          <p:cNvPr id="54" name="Tekstvak 53"/>
          <p:cNvSpPr txBox="1"/>
          <p:nvPr/>
        </p:nvSpPr>
        <p:spPr>
          <a:xfrm>
            <a:off x="3971448" y="2099859"/>
            <a:ext cx="4358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3</a:t>
            </a:r>
          </a:p>
        </p:txBody>
      </p:sp>
      <p:sp>
        <p:nvSpPr>
          <p:cNvPr id="55" name="Tekstvak 54"/>
          <p:cNvSpPr txBox="1"/>
          <p:nvPr/>
        </p:nvSpPr>
        <p:spPr>
          <a:xfrm>
            <a:off x="4716016" y="5589820"/>
            <a:ext cx="25077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4,5 cm</a:t>
            </a:r>
            <a:r>
              <a:rPr lang="nl-NL" sz="2200" baseline="30000" dirty="0" smtClean="0"/>
              <a:t>2</a:t>
            </a:r>
            <a:endParaRPr lang="nl-NL" sz="2200" dirty="0" smtClean="0"/>
          </a:p>
        </p:txBody>
      </p:sp>
      <p:sp>
        <p:nvSpPr>
          <p:cNvPr id="56" name="Tekstvak 55"/>
          <p:cNvSpPr txBox="1"/>
          <p:nvPr/>
        </p:nvSpPr>
        <p:spPr>
          <a:xfrm>
            <a:off x="4020285" y="5580215"/>
            <a:ext cx="3381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tx2"/>
                </a:solidFill>
              </a:rPr>
              <a:t>×</a:t>
            </a:r>
            <a:endParaRPr lang="nl-NL" sz="2200" dirty="0" smtClean="0">
              <a:solidFill>
                <a:schemeClr val="tx2"/>
              </a:solidFill>
            </a:endParaRPr>
          </a:p>
        </p:txBody>
      </p:sp>
      <p:sp>
        <p:nvSpPr>
          <p:cNvPr id="57" name="Tekstvak 56"/>
          <p:cNvSpPr txBox="1"/>
          <p:nvPr/>
        </p:nvSpPr>
        <p:spPr>
          <a:xfrm>
            <a:off x="4499992" y="5589820"/>
            <a:ext cx="43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=</a:t>
            </a:r>
          </a:p>
        </p:txBody>
      </p:sp>
      <p:cxnSp>
        <p:nvCxnSpPr>
          <p:cNvPr id="53" name="Rechte verbindingslijn 52"/>
          <p:cNvCxnSpPr>
            <a:endCxn id="96" idx="0"/>
          </p:cNvCxnSpPr>
          <p:nvPr/>
        </p:nvCxnSpPr>
        <p:spPr>
          <a:xfrm>
            <a:off x="6114287" y="3806654"/>
            <a:ext cx="2623304" cy="0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kstvak 57"/>
          <p:cNvSpPr txBox="1"/>
          <p:nvPr/>
        </p:nvSpPr>
        <p:spPr>
          <a:xfrm>
            <a:off x="378768" y="3006265"/>
            <a:ext cx="39452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Loodrecht op dat verlengstuk kun je dan de hoogte vanuit hoek </a:t>
            </a:r>
            <a:r>
              <a:rPr lang="nl-NL" sz="2200" i="1" dirty="0" smtClean="0"/>
              <a:t>M </a:t>
            </a:r>
            <a:r>
              <a:rPr lang="nl-NL" sz="2200" dirty="0" smtClean="0"/>
              <a:t>tekenen.</a:t>
            </a:r>
          </a:p>
        </p:txBody>
      </p:sp>
      <p:grpSp>
        <p:nvGrpSpPr>
          <p:cNvPr id="59" name="Group 7"/>
          <p:cNvGrpSpPr/>
          <p:nvPr/>
        </p:nvGrpSpPr>
        <p:grpSpPr>
          <a:xfrm>
            <a:off x="3268356" y="4640425"/>
            <a:ext cx="320406" cy="668618"/>
            <a:chOff x="902613" y="3448050"/>
            <a:chExt cx="406857" cy="856230"/>
          </a:xfrm>
        </p:grpSpPr>
        <p:sp>
          <p:nvSpPr>
            <p:cNvPr id="60" name="TextBox 12"/>
            <p:cNvSpPr txBox="1"/>
            <p:nvPr/>
          </p:nvSpPr>
          <p:spPr>
            <a:xfrm>
              <a:off x="902613" y="3448050"/>
              <a:ext cx="397333" cy="4729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b="1" dirty="0" smtClean="0">
                  <a:solidFill>
                    <a:srgbClr val="0099FF"/>
                  </a:solidFill>
                </a:rPr>
                <a:t>1</a:t>
              </a:r>
              <a:endParaRPr lang="nl-NL" b="1" dirty="0">
                <a:solidFill>
                  <a:srgbClr val="0099FF"/>
                </a:solidFill>
              </a:endParaRPr>
            </a:p>
          </p:txBody>
        </p:sp>
        <p:sp>
          <p:nvSpPr>
            <p:cNvPr id="61" name="TextBox 12"/>
            <p:cNvSpPr txBox="1"/>
            <p:nvPr/>
          </p:nvSpPr>
          <p:spPr>
            <a:xfrm>
              <a:off x="912137" y="3831314"/>
              <a:ext cx="397333" cy="4729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b="1" dirty="0">
                  <a:solidFill>
                    <a:srgbClr val="0099FF"/>
                  </a:solidFill>
                </a:rPr>
                <a:t>2</a:t>
              </a:r>
            </a:p>
          </p:txBody>
        </p:sp>
        <p:cxnSp>
          <p:nvCxnSpPr>
            <p:cNvPr id="62" name="Straight Connector 6"/>
            <p:cNvCxnSpPr/>
            <p:nvPr/>
          </p:nvCxnSpPr>
          <p:spPr>
            <a:xfrm>
              <a:off x="912137" y="3859887"/>
              <a:ext cx="387810" cy="0"/>
            </a:xfrm>
            <a:prstGeom prst="line">
              <a:avLst/>
            </a:prstGeom>
            <a:ln w="25400">
              <a:solidFill>
                <a:srgbClr val="0099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7"/>
          <p:cNvGrpSpPr/>
          <p:nvPr/>
        </p:nvGrpSpPr>
        <p:grpSpPr>
          <a:xfrm>
            <a:off x="3268356" y="5501048"/>
            <a:ext cx="264608" cy="578387"/>
            <a:chOff x="902613" y="3448050"/>
            <a:chExt cx="366781" cy="808527"/>
          </a:xfrm>
        </p:grpSpPr>
        <p:sp>
          <p:nvSpPr>
            <p:cNvPr id="65" name="TextBox 12"/>
            <p:cNvSpPr txBox="1"/>
            <p:nvPr/>
          </p:nvSpPr>
          <p:spPr>
            <a:xfrm>
              <a:off x="902613" y="3448050"/>
              <a:ext cx="357259" cy="4252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b="1" dirty="0" smtClean="0"/>
                <a:t>1</a:t>
              </a:r>
              <a:endParaRPr lang="nl-NL" b="1" dirty="0"/>
            </a:p>
          </p:txBody>
        </p:sp>
        <p:sp>
          <p:nvSpPr>
            <p:cNvPr id="66" name="TextBox 12"/>
            <p:cNvSpPr txBox="1"/>
            <p:nvPr/>
          </p:nvSpPr>
          <p:spPr>
            <a:xfrm>
              <a:off x="912136" y="3831314"/>
              <a:ext cx="357258" cy="4252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b="1" dirty="0"/>
                <a:t>2</a:t>
              </a:r>
            </a:p>
          </p:txBody>
        </p:sp>
        <p:cxnSp>
          <p:nvCxnSpPr>
            <p:cNvPr id="67" name="Straight Connector 6"/>
            <p:cNvCxnSpPr/>
            <p:nvPr/>
          </p:nvCxnSpPr>
          <p:spPr>
            <a:xfrm>
              <a:off x="929331" y="3859887"/>
              <a:ext cx="340063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Tekstvak 68"/>
          <p:cNvSpPr txBox="1"/>
          <p:nvPr/>
        </p:nvSpPr>
        <p:spPr>
          <a:xfrm>
            <a:off x="3971448" y="2099859"/>
            <a:ext cx="3189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70" name="Tekstvak 69"/>
          <p:cNvSpPr txBox="1"/>
          <p:nvPr/>
        </p:nvSpPr>
        <p:spPr>
          <a:xfrm>
            <a:off x="7197315" y="3945153"/>
            <a:ext cx="5766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FF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617824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55265E-6 L -0.37413 0.23768 " pathEditMode="relative" rAng="0" ptsTypes="AA">
                                      <p:cBhvr>
                                        <p:cTn id="12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00" y="11900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89308E-6 L 0.03403 0.50683 " pathEditMode="relative" rAng="0" ptsTypes="AA">
                                      <p:cBhvr>
                                        <p:cTn id="13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0" y="25300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00"/>
                            </p:stCondLst>
                            <p:childTnLst>
                              <p:par>
                                <p:cTn id="14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13" grpId="0"/>
      <p:bldP spid="113" grpId="1"/>
      <p:bldP spid="114" grpId="0" animBg="1"/>
      <p:bldP spid="115" grpId="0" animBg="1"/>
      <p:bldP spid="121" grpId="0"/>
      <p:bldP spid="121" grpId="1"/>
      <p:bldP spid="122" grpId="0"/>
      <p:bldP spid="125" grpId="0"/>
      <p:bldP spid="127" grpId="0"/>
      <p:bldP spid="128" grpId="0"/>
      <p:bldP spid="133" grpId="0"/>
      <p:bldP spid="134" grpId="0"/>
      <p:bldP spid="135" grpId="0"/>
      <p:bldP spid="51" grpId="0"/>
      <p:bldP spid="51" grpId="1"/>
      <p:bldP spid="54" grpId="0"/>
      <p:bldP spid="54" grpId="1"/>
      <p:bldP spid="55" grpId="0"/>
      <p:bldP spid="56" grpId="0"/>
      <p:bldP spid="57" grpId="0"/>
      <p:bldP spid="58" grpId="0"/>
      <p:bldP spid="69" grpId="0" build="allAtOnce"/>
      <p:bldP spid="70" grpId="0"/>
      <p:bldP spid="70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18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Oppervlakte stomphoekige driehoek</a:t>
            </a:r>
            <a:endParaRPr lang="nl-NL" sz="3200" b="1" dirty="0">
              <a:latin typeface="Eurostile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8768" y="68002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0" name="Bedek: Noordhoff"/>
          <p:cNvSpPr/>
          <p:nvPr/>
        </p:nvSpPr>
        <p:spPr>
          <a:xfrm>
            <a:off x="3581080" y="6581000"/>
            <a:ext cx="1951625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37" name="Groep 136"/>
          <p:cNvGrpSpPr/>
          <p:nvPr/>
        </p:nvGrpSpPr>
        <p:grpSpPr>
          <a:xfrm>
            <a:off x="4420955" y="611782"/>
            <a:ext cx="4723044" cy="2827484"/>
            <a:chOff x="4499992" y="611396"/>
            <a:chExt cx="4644008" cy="3230255"/>
          </a:xfrm>
        </p:grpSpPr>
        <p:grpSp>
          <p:nvGrpSpPr>
            <p:cNvPr id="133" name="Groep 132"/>
            <p:cNvGrpSpPr/>
            <p:nvPr/>
          </p:nvGrpSpPr>
          <p:grpSpPr>
            <a:xfrm>
              <a:off x="4786313" y="980728"/>
              <a:ext cx="3914775" cy="2448272"/>
              <a:chOff x="4786313" y="980728"/>
              <a:chExt cx="3914775" cy="2448272"/>
            </a:xfrm>
          </p:grpSpPr>
          <p:grpSp>
            <p:nvGrpSpPr>
              <p:cNvPr id="131" name="Groep 130"/>
              <p:cNvGrpSpPr/>
              <p:nvPr/>
            </p:nvGrpSpPr>
            <p:grpSpPr>
              <a:xfrm>
                <a:off x="4788024" y="980728"/>
                <a:ext cx="3910524" cy="2448272"/>
                <a:chOff x="1277218" y="3454076"/>
                <a:chExt cx="2830404" cy="1698241"/>
              </a:xfrm>
            </p:grpSpPr>
            <p:cxnSp>
              <p:nvCxnSpPr>
                <p:cNvPr id="21" name="Rechte verbindingslijn 1836"/>
                <p:cNvCxnSpPr/>
                <p:nvPr/>
              </p:nvCxnSpPr>
              <p:spPr>
                <a:xfrm>
                  <a:off x="1277218" y="3454076"/>
                  <a:ext cx="0" cy="1698241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Rechte verbindingslijn 1837"/>
                <p:cNvCxnSpPr/>
                <p:nvPr/>
              </p:nvCxnSpPr>
              <p:spPr>
                <a:xfrm>
                  <a:off x="1843299" y="3454076"/>
                  <a:ext cx="0" cy="1698241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Rechte verbindingslijn 1838"/>
                <p:cNvCxnSpPr/>
                <p:nvPr/>
              </p:nvCxnSpPr>
              <p:spPr>
                <a:xfrm>
                  <a:off x="2409379" y="3454076"/>
                  <a:ext cx="0" cy="1698241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Rechte verbindingslijn 1839"/>
                <p:cNvCxnSpPr/>
                <p:nvPr/>
              </p:nvCxnSpPr>
              <p:spPr>
                <a:xfrm>
                  <a:off x="2975460" y="3454076"/>
                  <a:ext cx="0" cy="1698241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Rechte verbindingslijn 1850"/>
                <p:cNvCxnSpPr/>
                <p:nvPr/>
              </p:nvCxnSpPr>
              <p:spPr>
                <a:xfrm flipH="1">
                  <a:off x="1277218" y="5152317"/>
                  <a:ext cx="2830404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Rechte verbindingslijn 1851"/>
                <p:cNvCxnSpPr/>
                <p:nvPr/>
              </p:nvCxnSpPr>
              <p:spPr>
                <a:xfrm flipH="1">
                  <a:off x="1277218" y="4586237"/>
                  <a:ext cx="2830404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Rechte verbindingslijn 1852"/>
                <p:cNvCxnSpPr/>
                <p:nvPr/>
              </p:nvCxnSpPr>
              <p:spPr>
                <a:xfrm flipH="1">
                  <a:off x="1277218" y="4020156"/>
                  <a:ext cx="2830404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Rechte verbindingslijn 1853"/>
                <p:cNvCxnSpPr/>
                <p:nvPr/>
              </p:nvCxnSpPr>
              <p:spPr>
                <a:xfrm flipH="1">
                  <a:off x="1277218" y="3454076"/>
                  <a:ext cx="2830404" cy="0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Rechte verbindingslijn 1840"/>
                <p:cNvCxnSpPr/>
                <p:nvPr/>
              </p:nvCxnSpPr>
              <p:spPr>
                <a:xfrm>
                  <a:off x="3541540" y="3454076"/>
                  <a:ext cx="0" cy="1698241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Rechte verbindingslijn 1841"/>
                <p:cNvCxnSpPr/>
                <p:nvPr/>
              </p:nvCxnSpPr>
              <p:spPr>
                <a:xfrm>
                  <a:off x="4107621" y="3454076"/>
                  <a:ext cx="1" cy="1698241"/>
                </a:xfrm>
                <a:prstGeom prst="line">
                  <a:avLst/>
                </a:prstGeom>
                <a:ln w="127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2" name="Vrije vorm 131"/>
              <p:cNvSpPr/>
              <p:nvPr/>
            </p:nvSpPr>
            <p:spPr>
              <a:xfrm>
                <a:off x="4786313" y="981075"/>
                <a:ext cx="3914775" cy="2447925"/>
              </a:xfrm>
              <a:custGeom>
                <a:avLst/>
                <a:gdLst>
                  <a:gd name="connsiteX0" fmla="*/ 0 w 3914775"/>
                  <a:gd name="connsiteY0" fmla="*/ 2447925 h 2447925"/>
                  <a:gd name="connsiteX1" fmla="*/ 790575 w 3914775"/>
                  <a:gd name="connsiteY1" fmla="*/ 4763 h 2447925"/>
                  <a:gd name="connsiteX2" fmla="*/ 3914775 w 3914775"/>
                  <a:gd name="connsiteY2" fmla="*/ 0 h 2447925"/>
                  <a:gd name="connsiteX3" fmla="*/ 0 w 3914775"/>
                  <a:gd name="connsiteY3" fmla="*/ 2447925 h 2447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14775" h="2447925">
                    <a:moveTo>
                      <a:pt x="0" y="2447925"/>
                    </a:moveTo>
                    <a:lnTo>
                      <a:pt x="790575" y="4763"/>
                    </a:lnTo>
                    <a:lnTo>
                      <a:pt x="3914775" y="0"/>
                    </a:lnTo>
                    <a:lnTo>
                      <a:pt x="0" y="2447925"/>
                    </a:lnTo>
                    <a:close/>
                  </a:path>
                </a:pathLst>
              </a:custGeom>
              <a:solidFill>
                <a:srgbClr val="FF0066">
                  <a:alpha val="20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sp>
          <p:nvSpPr>
            <p:cNvPr id="134" name="Tekstvak 133"/>
            <p:cNvSpPr txBox="1"/>
            <p:nvPr/>
          </p:nvSpPr>
          <p:spPr>
            <a:xfrm>
              <a:off x="5385117" y="611743"/>
              <a:ext cx="370023" cy="421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i="1" dirty="0" smtClean="0"/>
                <a:t>R</a:t>
              </a:r>
            </a:p>
          </p:txBody>
        </p:sp>
        <p:sp>
          <p:nvSpPr>
            <p:cNvPr id="135" name="Tekstvak 134"/>
            <p:cNvSpPr txBox="1"/>
            <p:nvPr/>
          </p:nvSpPr>
          <p:spPr>
            <a:xfrm>
              <a:off x="8639944" y="611396"/>
              <a:ext cx="504056" cy="421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i="1" dirty="0" smtClean="0"/>
                <a:t>Q</a:t>
              </a:r>
            </a:p>
          </p:txBody>
        </p:sp>
        <p:sp>
          <p:nvSpPr>
            <p:cNvPr id="136" name="Tekstvak 135"/>
            <p:cNvSpPr txBox="1"/>
            <p:nvPr/>
          </p:nvSpPr>
          <p:spPr>
            <a:xfrm>
              <a:off x="4499992" y="3419708"/>
              <a:ext cx="576064" cy="421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i="1" dirty="0" smtClean="0"/>
                <a:t>P</a:t>
              </a:r>
            </a:p>
          </p:txBody>
        </p:sp>
      </p:grpSp>
      <p:sp>
        <p:nvSpPr>
          <p:cNvPr id="138" name="Tekstvak 137"/>
          <p:cNvSpPr txBox="1"/>
          <p:nvPr/>
        </p:nvSpPr>
        <p:spPr>
          <a:xfrm>
            <a:off x="179512" y="1351100"/>
            <a:ext cx="28975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 smtClean="0"/>
              <a:t>Opgave</a:t>
            </a:r>
          </a:p>
        </p:txBody>
      </p:sp>
      <p:sp>
        <p:nvSpPr>
          <p:cNvPr id="139" name="Tekstvak 138"/>
          <p:cNvSpPr txBox="1"/>
          <p:nvPr/>
        </p:nvSpPr>
        <p:spPr>
          <a:xfrm>
            <a:off x="179511" y="1781987"/>
            <a:ext cx="38884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Bereken de oppervlakte van </a:t>
            </a:r>
            <a:r>
              <a:rPr lang="nl-NL" sz="2200" dirty="0" smtClean="0">
                <a:latin typeface="Calibri"/>
              </a:rPr>
              <a:t>∆</a:t>
            </a:r>
            <a:r>
              <a:rPr lang="nl-NL" sz="2200" i="1" dirty="0" smtClean="0">
                <a:latin typeface="Calibri"/>
              </a:rPr>
              <a:t>PQR.</a:t>
            </a:r>
            <a:endParaRPr lang="nl-NL" sz="2200" dirty="0" smtClean="0"/>
          </a:p>
        </p:txBody>
      </p:sp>
      <p:sp>
        <p:nvSpPr>
          <p:cNvPr id="140" name="Tekstvak 139"/>
          <p:cNvSpPr txBox="1"/>
          <p:nvPr/>
        </p:nvSpPr>
        <p:spPr>
          <a:xfrm>
            <a:off x="210530" y="2647180"/>
            <a:ext cx="2537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 smtClean="0"/>
              <a:t>Aanpak</a:t>
            </a:r>
          </a:p>
        </p:txBody>
      </p:sp>
      <p:sp>
        <p:nvSpPr>
          <p:cNvPr id="141" name="Tekstvak 140"/>
          <p:cNvSpPr txBox="1"/>
          <p:nvPr/>
        </p:nvSpPr>
        <p:spPr>
          <a:xfrm>
            <a:off x="179512" y="3069934"/>
            <a:ext cx="42414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Zoek de zijde van de driehoek die je weet zonder te meten.</a:t>
            </a:r>
          </a:p>
        </p:txBody>
      </p:sp>
      <p:cxnSp>
        <p:nvCxnSpPr>
          <p:cNvPr id="143" name="Rechte verbindingslijn 142"/>
          <p:cNvCxnSpPr>
            <a:endCxn id="132" idx="1"/>
          </p:cNvCxnSpPr>
          <p:nvPr/>
        </p:nvCxnSpPr>
        <p:spPr>
          <a:xfrm flipH="1">
            <a:off x="5516179" y="935367"/>
            <a:ext cx="3174787" cy="4169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kstvak 143"/>
          <p:cNvSpPr txBox="1"/>
          <p:nvPr/>
        </p:nvSpPr>
        <p:spPr>
          <a:xfrm>
            <a:off x="210530" y="3839375"/>
            <a:ext cx="85140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Verleng de zijde </a:t>
            </a:r>
            <a:r>
              <a:rPr lang="nl-NL" sz="2200" i="1" dirty="0" smtClean="0"/>
              <a:t>QR </a:t>
            </a:r>
            <a:r>
              <a:rPr lang="nl-NL" sz="2200" dirty="0" smtClean="0"/>
              <a:t>en teken de bijbehorende hoogte </a:t>
            </a:r>
            <a:r>
              <a:rPr lang="nl-NL" sz="2200" i="1" dirty="0" smtClean="0"/>
              <a:t>PS.</a:t>
            </a:r>
            <a:r>
              <a:rPr lang="nl-NL" sz="2200" dirty="0" smtClean="0"/>
              <a:t> </a:t>
            </a:r>
          </a:p>
        </p:txBody>
      </p:sp>
      <p:cxnSp>
        <p:nvCxnSpPr>
          <p:cNvPr id="146" name="Rechte verbindingslijn 145"/>
          <p:cNvCxnSpPr/>
          <p:nvPr/>
        </p:nvCxnSpPr>
        <p:spPr>
          <a:xfrm flipH="1" flipV="1">
            <a:off x="4713890" y="935064"/>
            <a:ext cx="818815" cy="4472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kstvak 146"/>
          <p:cNvSpPr txBox="1"/>
          <p:nvPr/>
        </p:nvSpPr>
        <p:spPr>
          <a:xfrm>
            <a:off x="4420955" y="680025"/>
            <a:ext cx="630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i="1" dirty="0" smtClean="0"/>
              <a:t>S</a:t>
            </a:r>
          </a:p>
        </p:txBody>
      </p:sp>
      <p:cxnSp>
        <p:nvCxnSpPr>
          <p:cNvPr id="149" name="Rechte verbindingslijn 148"/>
          <p:cNvCxnSpPr>
            <a:stCxn id="136" idx="0"/>
          </p:cNvCxnSpPr>
          <p:nvPr/>
        </p:nvCxnSpPr>
        <p:spPr>
          <a:xfrm flipH="1" flipV="1">
            <a:off x="4712149" y="935064"/>
            <a:ext cx="1740" cy="2134870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4" name="Groep 153"/>
          <p:cNvGrpSpPr/>
          <p:nvPr/>
        </p:nvGrpSpPr>
        <p:grpSpPr>
          <a:xfrm>
            <a:off x="4713889" y="939536"/>
            <a:ext cx="218151" cy="202154"/>
            <a:chOff x="4713889" y="939536"/>
            <a:chExt cx="218151" cy="202154"/>
          </a:xfrm>
        </p:grpSpPr>
        <p:cxnSp>
          <p:nvCxnSpPr>
            <p:cNvPr id="151" name="Rechte verbindingslijn 150"/>
            <p:cNvCxnSpPr/>
            <p:nvPr/>
          </p:nvCxnSpPr>
          <p:spPr>
            <a:xfrm>
              <a:off x="4713889" y="1141690"/>
              <a:ext cx="218151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Rechte verbindingslijn 152"/>
            <p:cNvCxnSpPr/>
            <p:nvPr/>
          </p:nvCxnSpPr>
          <p:spPr>
            <a:xfrm flipV="1">
              <a:off x="4932040" y="939536"/>
              <a:ext cx="0" cy="202154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5" name="Animatie icoon"/>
          <p:cNvGrpSpPr>
            <a:grpSpLocks noChangeAspect="1"/>
          </p:cNvGrpSpPr>
          <p:nvPr/>
        </p:nvGrpSpPr>
        <p:grpSpPr>
          <a:xfrm>
            <a:off x="8631365" y="6401000"/>
            <a:ext cx="440378" cy="360000"/>
            <a:chOff x="5076056" y="174576"/>
            <a:chExt cx="3276364" cy="2678360"/>
          </a:xfrm>
        </p:grpSpPr>
        <p:sp>
          <p:nvSpPr>
            <p:cNvPr id="156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7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8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9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60" name="Tekstvak 159"/>
          <p:cNvSpPr txBox="1"/>
          <p:nvPr/>
        </p:nvSpPr>
        <p:spPr>
          <a:xfrm>
            <a:off x="210530" y="4509120"/>
            <a:ext cx="48413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 smtClean="0"/>
              <a:t>Uitwerking</a:t>
            </a:r>
          </a:p>
        </p:txBody>
      </p:sp>
      <p:grpSp>
        <p:nvGrpSpPr>
          <p:cNvPr id="172" name="Groep 171"/>
          <p:cNvGrpSpPr/>
          <p:nvPr/>
        </p:nvGrpSpPr>
        <p:grpSpPr>
          <a:xfrm>
            <a:off x="84540" y="4940007"/>
            <a:ext cx="8159867" cy="1463920"/>
            <a:chOff x="84540" y="4940007"/>
            <a:chExt cx="8159867" cy="1463920"/>
          </a:xfrm>
        </p:grpSpPr>
        <p:grpSp>
          <p:nvGrpSpPr>
            <p:cNvPr id="161" name="Group 12"/>
            <p:cNvGrpSpPr/>
            <p:nvPr/>
          </p:nvGrpSpPr>
          <p:grpSpPr>
            <a:xfrm>
              <a:off x="84540" y="4940007"/>
              <a:ext cx="8159867" cy="1463920"/>
              <a:chOff x="508734" y="2634667"/>
              <a:chExt cx="7015594" cy="3175128"/>
            </a:xfrm>
          </p:grpSpPr>
          <p:grpSp>
            <p:nvGrpSpPr>
              <p:cNvPr id="162" name="Group 4"/>
              <p:cNvGrpSpPr/>
              <p:nvPr/>
            </p:nvGrpSpPr>
            <p:grpSpPr>
              <a:xfrm>
                <a:off x="508734" y="2634667"/>
                <a:ext cx="7015594" cy="3175128"/>
                <a:chOff x="467544" y="4018193"/>
                <a:chExt cx="8313787" cy="1389662"/>
              </a:xfrm>
            </p:grpSpPr>
            <p:sp>
              <p:nvSpPr>
                <p:cNvPr id="164" name="Grijze achtergrond"/>
                <p:cNvSpPr/>
                <p:nvPr/>
              </p:nvSpPr>
              <p:spPr>
                <a:xfrm>
                  <a:off x="467544" y="4018193"/>
                  <a:ext cx="8313787" cy="1389662"/>
                </a:xfrm>
                <a:prstGeom prst="rect">
                  <a:avLst/>
                </a:prstGeom>
                <a:gradFill flip="none" rotWithShape="1">
                  <a:gsLst>
                    <a:gs pos="86000">
                      <a:srgbClr val="808080"/>
                    </a:gs>
                    <a:gs pos="13000">
                      <a:srgbClr val="808080"/>
                    </a:gs>
                    <a:gs pos="98333">
                      <a:srgbClr val="FFFFFF"/>
                    </a:gs>
                    <a:gs pos="0">
                      <a:srgbClr val="FFFFFF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ln w="127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165" name="Wit vierkant"/>
                <p:cNvSpPr/>
                <p:nvPr/>
              </p:nvSpPr>
              <p:spPr>
                <a:xfrm>
                  <a:off x="666855" y="4066769"/>
                  <a:ext cx="7970460" cy="127034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2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cxnSp>
            <p:nvCxnSpPr>
              <p:cNvPr id="163" name="Straight Connector 5"/>
              <p:cNvCxnSpPr/>
              <p:nvPr/>
            </p:nvCxnSpPr>
            <p:spPr>
              <a:xfrm>
                <a:off x="1300821" y="2745654"/>
                <a:ext cx="0" cy="2902508"/>
              </a:xfrm>
              <a:prstGeom prst="line">
                <a:avLst/>
              </a:prstGeom>
              <a:ln w="190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6" name="Oval 6"/>
            <p:cNvSpPr>
              <a:spLocks noChangeAspect="1"/>
            </p:cNvSpPr>
            <p:nvPr/>
          </p:nvSpPr>
          <p:spPr>
            <a:xfrm>
              <a:off x="521375" y="5157192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7" name="Oval 6"/>
            <p:cNvSpPr>
              <a:spLocks noChangeAspect="1"/>
            </p:cNvSpPr>
            <p:nvPr/>
          </p:nvSpPr>
          <p:spPr>
            <a:xfrm>
              <a:off x="529775" y="5877272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68" name="Tekstvak 167"/>
          <p:cNvSpPr txBox="1"/>
          <p:nvPr/>
        </p:nvSpPr>
        <p:spPr>
          <a:xfrm>
            <a:off x="5532706" y="565731"/>
            <a:ext cx="3184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4 cm</a:t>
            </a:r>
          </a:p>
        </p:txBody>
      </p:sp>
      <p:sp>
        <p:nvSpPr>
          <p:cNvPr id="169" name="Tekstvak 168"/>
          <p:cNvSpPr txBox="1"/>
          <p:nvPr/>
        </p:nvSpPr>
        <p:spPr>
          <a:xfrm rot="16200000">
            <a:off x="3447364" y="1805148"/>
            <a:ext cx="2160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3 cm</a:t>
            </a:r>
          </a:p>
        </p:txBody>
      </p:sp>
      <p:sp>
        <p:nvSpPr>
          <p:cNvPr id="170" name="Tekstvak 169"/>
          <p:cNvSpPr txBox="1"/>
          <p:nvPr/>
        </p:nvSpPr>
        <p:spPr>
          <a:xfrm>
            <a:off x="1331640" y="5445192"/>
            <a:ext cx="1745385" cy="432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/>
              <a:t>opp</a:t>
            </a:r>
            <a:r>
              <a:rPr lang="nl-NL" sz="2200" dirty="0" smtClean="0"/>
              <a:t> </a:t>
            </a:r>
            <a:r>
              <a:rPr lang="nl-NL" sz="2200" dirty="0" smtClean="0">
                <a:latin typeface="Calibri"/>
              </a:rPr>
              <a:t>∆</a:t>
            </a:r>
            <a:r>
              <a:rPr lang="nl-NL" sz="2200" i="1" dirty="0" smtClean="0">
                <a:latin typeface="Calibri"/>
              </a:rPr>
              <a:t>PQR </a:t>
            </a:r>
            <a:r>
              <a:rPr lang="nl-NL" sz="2200" dirty="0" smtClean="0">
                <a:latin typeface="Calibri"/>
              </a:rPr>
              <a:t>=</a:t>
            </a:r>
            <a:endParaRPr lang="nl-NL" sz="2200" dirty="0" smtClean="0"/>
          </a:p>
        </p:txBody>
      </p:sp>
      <p:sp>
        <p:nvSpPr>
          <p:cNvPr id="171" name="Tekstvak 170"/>
          <p:cNvSpPr txBox="1"/>
          <p:nvPr/>
        </p:nvSpPr>
        <p:spPr>
          <a:xfrm>
            <a:off x="2780741" y="5445192"/>
            <a:ext cx="35239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latin typeface="+mj-lt"/>
              </a:rPr>
              <a:t>    </a:t>
            </a:r>
            <a:r>
              <a:rPr lang="en-US" sz="2200" b="1" dirty="0" smtClean="0">
                <a:solidFill>
                  <a:schemeClr val="tx2"/>
                </a:solidFill>
              </a:rPr>
              <a:t>×</a:t>
            </a:r>
            <a:r>
              <a:rPr lang="nl-NL" sz="2200" dirty="0" smtClean="0">
                <a:latin typeface="+mj-lt"/>
              </a:rPr>
              <a:t> 4 </a:t>
            </a:r>
            <a:r>
              <a:rPr lang="en-US" sz="2200" b="1" dirty="0" smtClean="0">
                <a:solidFill>
                  <a:schemeClr val="tx2"/>
                </a:solidFill>
              </a:rPr>
              <a:t>×</a:t>
            </a:r>
            <a:r>
              <a:rPr lang="nl-NL" sz="2200" dirty="0" smtClean="0">
                <a:latin typeface="+mj-lt"/>
              </a:rPr>
              <a:t> 3 =</a:t>
            </a:r>
          </a:p>
          <a:p>
            <a:endParaRPr lang="nl-NL" sz="2200" dirty="0" smtClean="0"/>
          </a:p>
        </p:txBody>
      </p:sp>
      <p:sp>
        <p:nvSpPr>
          <p:cNvPr id="173" name="Tekstvak 172"/>
          <p:cNvSpPr txBox="1"/>
          <p:nvPr/>
        </p:nvSpPr>
        <p:spPr>
          <a:xfrm>
            <a:off x="4283968" y="5445192"/>
            <a:ext cx="1732059" cy="432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latin typeface="+mj-lt"/>
              </a:rPr>
              <a:t>6 cm</a:t>
            </a:r>
            <a:r>
              <a:rPr lang="nl-NL" sz="2200" baseline="30000" dirty="0" smtClean="0">
                <a:latin typeface="+mj-lt"/>
              </a:rPr>
              <a:t>2</a:t>
            </a:r>
            <a:endParaRPr lang="nl-NL" sz="2200" dirty="0" smtClean="0">
              <a:latin typeface="+mj-lt"/>
            </a:endParaRPr>
          </a:p>
        </p:txBody>
      </p:sp>
      <p:sp>
        <p:nvSpPr>
          <p:cNvPr id="174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55" name="Group 7"/>
          <p:cNvGrpSpPr/>
          <p:nvPr/>
        </p:nvGrpSpPr>
        <p:grpSpPr>
          <a:xfrm>
            <a:off x="2843808" y="5373216"/>
            <a:ext cx="264608" cy="578387"/>
            <a:chOff x="902613" y="3448050"/>
            <a:chExt cx="366781" cy="808527"/>
          </a:xfrm>
        </p:grpSpPr>
        <p:sp>
          <p:nvSpPr>
            <p:cNvPr id="56" name="TextBox 12"/>
            <p:cNvSpPr txBox="1"/>
            <p:nvPr/>
          </p:nvSpPr>
          <p:spPr>
            <a:xfrm>
              <a:off x="902613" y="3448050"/>
              <a:ext cx="357259" cy="4252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b="1" dirty="0" smtClean="0"/>
                <a:t>1</a:t>
              </a:r>
              <a:endParaRPr lang="nl-NL" b="1" dirty="0"/>
            </a:p>
          </p:txBody>
        </p:sp>
        <p:sp>
          <p:nvSpPr>
            <p:cNvPr id="57" name="TextBox 12"/>
            <p:cNvSpPr txBox="1"/>
            <p:nvPr/>
          </p:nvSpPr>
          <p:spPr>
            <a:xfrm>
              <a:off x="912136" y="3831314"/>
              <a:ext cx="357258" cy="4252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b="1" dirty="0"/>
                <a:t>2</a:t>
              </a:r>
            </a:p>
          </p:txBody>
        </p:sp>
        <p:cxnSp>
          <p:nvCxnSpPr>
            <p:cNvPr id="58" name="Straight Connector 6"/>
            <p:cNvCxnSpPr/>
            <p:nvPr/>
          </p:nvCxnSpPr>
          <p:spPr>
            <a:xfrm>
              <a:off x="929331" y="3859887"/>
              <a:ext cx="340063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6154048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 animBg="1"/>
      <p:bldP spid="140" grpId="0"/>
      <p:bldP spid="141" grpId="0"/>
      <p:bldP spid="144" grpId="0"/>
      <p:bldP spid="147" grpId="0"/>
      <p:bldP spid="160" grpId="0"/>
      <p:bldP spid="168" grpId="0"/>
      <p:bldP spid="169" grpId="0"/>
      <p:bldP spid="170" grpId="0"/>
      <p:bldP spid="171" grpId="0"/>
      <p:bldP spid="173" grpId="0"/>
      <p:bldP spid="17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 smtClean="0">
                <a:latin typeface="Eurostile"/>
              </a:rPr>
              <a:t>Helft</a:t>
            </a:r>
            <a:r>
              <a:rPr lang="en-US" sz="3200" b="1" dirty="0" smtClean="0">
                <a:latin typeface="Eurostile"/>
              </a:rPr>
              <a:t> van </a:t>
            </a:r>
            <a:r>
              <a:rPr lang="en-US" sz="3200" b="1" dirty="0" err="1" smtClean="0">
                <a:latin typeface="Eurostile"/>
              </a:rPr>
              <a:t>rechthoek</a:t>
            </a:r>
            <a:endParaRPr lang="en-US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24" name="copy noordhoff"/>
          <p:cNvSpPr txBox="1"/>
          <p:nvPr/>
        </p:nvSpPr>
        <p:spPr>
          <a:xfrm>
            <a:off x="3593842" y="653576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378767" y="764704"/>
            <a:ext cx="754333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0070C0"/>
                </a:solidFill>
              </a:rPr>
              <a:t>De </a:t>
            </a:r>
            <a:r>
              <a:rPr lang="nl-NL" sz="2200" b="1" dirty="0" smtClean="0">
                <a:solidFill>
                  <a:srgbClr val="0070C0"/>
                </a:solidFill>
              </a:rPr>
              <a:t>oppervlakte van een driehoek </a:t>
            </a:r>
            <a:r>
              <a:rPr lang="nl-NL" sz="2200" dirty="0" smtClean="0">
                <a:solidFill>
                  <a:srgbClr val="0070C0"/>
                </a:solidFill>
              </a:rPr>
              <a:t>is </a:t>
            </a:r>
            <a:br>
              <a:rPr lang="nl-NL" sz="2200" dirty="0" smtClean="0">
                <a:solidFill>
                  <a:srgbClr val="0070C0"/>
                </a:solidFill>
              </a:rPr>
            </a:br>
            <a:r>
              <a:rPr lang="nl-NL" sz="2200" dirty="0" smtClean="0">
                <a:solidFill>
                  <a:srgbClr val="0070C0"/>
                </a:solidFill>
              </a:rPr>
              <a:t>de helft van de oppervlakte van de </a:t>
            </a:r>
            <a:br>
              <a:rPr lang="nl-NL" sz="2200" dirty="0" smtClean="0">
                <a:solidFill>
                  <a:srgbClr val="0070C0"/>
                </a:solidFill>
              </a:rPr>
            </a:br>
            <a:r>
              <a:rPr lang="nl-NL" sz="2200" dirty="0" smtClean="0">
                <a:solidFill>
                  <a:srgbClr val="0070C0"/>
                </a:solidFill>
              </a:rPr>
              <a:t>rechthoek die er precies omheen past.</a:t>
            </a:r>
            <a:endParaRPr lang="en-US" sz="22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02855" y="1250757"/>
                <a:ext cx="8465627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nl-NL" sz="1200" dirty="0">
                  <a:solidFill>
                    <a:srgbClr val="D60093"/>
                  </a:solidFill>
                </a:endParaRPr>
              </a:p>
              <a:p>
                <a:r>
                  <a:rPr lang="en-US" sz="2200" i="1" dirty="0" err="1" smtClean="0"/>
                  <a:t>Opgave</a:t>
                </a:r>
                <a:r>
                  <a:rPr lang="en-US" sz="2200" i="1" dirty="0" smtClean="0"/>
                  <a:t/>
                </a:r>
                <a:br>
                  <a:rPr lang="en-US" sz="2200" i="1" dirty="0" smtClean="0"/>
                </a:br>
                <a:r>
                  <a:rPr lang="en-US" sz="2200" dirty="0" err="1" smtClean="0"/>
                  <a:t>Bereken</a:t>
                </a:r>
                <a:r>
                  <a:rPr lang="en-US" sz="2200" dirty="0" smtClean="0"/>
                  <a:t> de </a:t>
                </a:r>
                <a:r>
                  <a:rPr lang="en-US" sz="2200" dirty="0" err="1" smtClean="0"/>
                  <a:t>oppervlakte</a:t>
                </a:r>
                <a:r>
                  <a:rPr lang="en-US" sz="2200" dirty="0" smtClean="0"/>
                  <a:t> van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en-US" sz="2200" i="1" dirty="0" smtClean="0"/>
                  <a:t>KLM</a:t>
                </a:r>
                <a:r>
                  <a:rPr lang="en-US" sz="2200" dirty="0" smtClean="0"/>
                  <a:t>. </a:t>
                </a:r>
                <a:endParaRPr lang="en-US" sz="22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855" y="1250757"/>
                <a:ext cx="8465627" cy="954107"/>
              </a:xfrm>
              <a:prstGeom prst="rect">
                <a:avLst/>
              </a:prstGeom>
              <a:blipFill rotWithShape="1">
                <a:blip r:embed="rId4"/>
                <a:stretch>
                  <a:fillRect l="-864" t="-637" b="-121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/>
          <p:cNvSpPr/>
          <p:nvPr/>
        </p:nvSpPr>
        <p:spPr>
          <a:xfrm>
            <a:off x="402855" y="2350041"/>
            <a:ext cx="11416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 smtClean="0"/>
              <a:t>Aanpak</a:t>
            </a:r>
            <a:endParaRPr lang="en-US" sz="2200" i="1" dirty="0" smtClean="0"/>
          </a:p>
        </p:txBody>
      </p:sp>
      <p:sp>
        <p:nvSpPr>
          <p:cNvPr id="44" name="Rectangle 43"/>
          <p:cNvSpPr/>
          <p:nvPr/>
        </p:nvSpPr>
        <p:spPr>
          <a:xfrm>
            <a:off x="402855" y="3789040"/>
            <a:ext cx="148790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 smtClean="0"/>
              <a:t>Uitwerking</a:t>
            </a:r>
            <a:endParaRPr lang="en-US" sz="2200" i="1" dirty="0" smtClean="0"/>
          </a:p>
        </p:txBody>
      </p:sp>
      <p:sp>
        <p:nvSpPr>
          <p:cNvPr id="47" name="Rectangle 46"/>
          <p:cNvSpPr/>
          <p:nvPr/>
        </p:nvSpPr>
        <p:spPr>
          <a:xfrm>
            <a:off x="378768" y="2721114"/>
            <a:ext cx="41908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Teken een rechthoek om de driehoek.</a:t>
            </a:r>
            <a:endParaRPr lang="en-US" sz="2200" dirty="0"/>
          </a:p>
        </p:txBody>
      </p:sp>
      <p:sp>
        <p:nvSpPr>
          <p:cNvPr id="77" name="Rectangle 76"/>
          <p:cNvSpPr/>
          <p:nvPr/>
        </p:nvSpPr>
        <p:spPr>
          <a:xfrm>
            <a:off x="424111" y="2727970"/>
            <a:ext cx="419088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/>
              <a:t>Meet de </a:t>
            </a:r>
            <a:r>
              <a:rPr lang="en-US" sz="2200" dirty="0" err="1"/>
              <a:t>lengte</a:t>
            </a:r>
            <a:r>
              <a:rPr lang="en-US" sz="2200" dirty="0"/>
              <a:t> en</a:t>
            </a:r>
          </a:p>
          <a:p>
            <a:r>
              <a:rPr lang="nl-NL" sz="2200" dirty="0"/>
              <a:t>de breedte van de rechthoek en bereken de oppervlakte.</a:t>
            </a:r>
            <a:endParaRPr lang="en-US" sz="2200" dirty="0"/>
          </a:p>
        </p:txBody>
      </p:sp>
      <p:sp>
        <p:nvSpPr>
          <p:cNvPr id="106" name="Rectangle 105"/>
          <p:cNvSpPr/>
          <p:nvPr/>
        </p:nvSpPr>
        <p:spPr>
          <a:xfrm>
            <a:off x="402855" y="2725501"/>
            <a:ext cx="41908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De oppervlakte van de driehoek is de helft daarvan.</a:t>
            </a:r>
            <a:endParaRPr lang="en-US" sz="2200" dirty="0"/>
          </a:p>
        </p:txBody>
      </p:sp>
      <p:grpSp>
        <p:nvGrpSpPr>
          <p:cNvPr id="113" name="Group 112"/>
          <p:cNvGrpSpPr/>
          <p:nvPr/>
        </p:nvGrpSpPr>
        <p:grpSpPr>
          <a:xfrm>
            <a:off x="453525" y="4394091"/>
            <a:ext cx="6278715" cy="1915229"/>
            <a:chOff x="233996" y="4013448"/>
            <a:chExt cx="8421291" cy="1575792"/>
          </a:xfrm>
        </p:grpSpPr>
        <p:grpSp>
          <p:nvGrpSpPr>
            <p:cNvPr id="114" name="Group 113"/>
            <p:cNvGrpSpPr/>
            <p:nvPr/>
          </p:nvGrpSpPr>
          <p:grpSpPr>
            <a:xfrm>
              <a:off x="233996" y="4013448"/>
              <a:ext cx="8421291" cy="1575792"/>
              <a:chOff x="233996" y="4013448"/>
              <a:chExt cx="8421291" cy="1575792"/>
            </a:xfrm>
          </p:grpSpPr>
          <p:sp>
            <p:nvSpPr>
              <p:cNvPr id="116" name="Grijze achtergrond"/>
              <p:cNvSpPr/>
              <p:nvPr/>
            </p:nvSpPr>
            <p:spPr>
              <a:xfrm>
                <a:off x="233996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117" name="Wit vierkant"/>
              <p:cNvSpPr/>
              <p:nvPr/>
            </p:nvSpPr>
            <p:spPr>
              <a:xfrm>
                <a:off x="488246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115" name="Straight Connector 114"/>
            <p:cNvCxnSpPr/>
            <p:nvPr/>
          </p:nvCxnSpPr>
          <p:spPr>
            <a:xfrm>
              <a:off x="1445275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8" name="Oval 117"/>
          <p:cNvSpPr>
            <a:spLocks noChangeAspect="1"/>
          </p:cNvSpPr>
          <p:nvPr/>
        </p:nvSpPr>
        <p:spPr>
          <a:xfrm>
            <a:off x="846634" y="4806709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846634" y="5598765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TextBox 12"/>
          <p:cNvSpPr txBox="1"/>
          <p:nvPr/>
        </p:nvSpPr>
        <p:spPr>
          <a:xfrm>
            <a:off x="1345010" y="4822597"/>
            <a:ext cx="32636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/>
              <a:t>o</a:t>
            </a:r>
            <a:r>
              <a:rPr lang="en-US" sz="2200" dirty="0" err="1" smtClean="0"/>
              <a:t>ppervlakte</a:t>
            </a:r>
            <a:r>
              <a:rPr lang="en-US" sz="2200" dirty="0" smtClean="0"/>
              <a:t> </a:t>
            </a:r>
            <a:r>
              <a:rPr lang="en-US" sz="2200" dirty="0" err="1" smtClean="0"/>
              <a:t>rechthoek</a:t>
            </a:r>
            <a:r>
              <a:rPr lang="en-US" sz="2200" dirty="0" smtClean="0"/>
              <a:t> =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4501208" y="4797152"/>
            <a:ext cx="14755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 </a:t>
            </a:r>
            <a:r>
              <a:rPr lang="nl-NL" sz="2400" dirty="0"/>
              <a:t>× </a:t>
            </a:r>
            <a:r>
              <a:rPr lang="en-US" sz="2400" dirty="0" smtClean="0"/>
              <a:t>2 = 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5616724" y="4816202"/>
            <a:ext cx="16915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8 cm</a:t>
            </a:r>
            <a:r>
              <a:rPr lang="en-US" sz="2200" baseline="30000" dirty="0" smtClean="0"/>
              <a:t>2</a:t>
            </a:r>
            <a:endParaRPr lang="en-US" sz="2200" baseline="30000" dirty="0"/>
          </a:p>
        </p:txBody>
      </p:sp>
      <p:grpSp>
        <p:nvGrpSpPr>
          <p:cNvPr id="107" name="Animatie icoon"/>
          <p:cNvGrpSpPr>
            <a:grpSpLocks noChangeAspect="1"/>
          </p:cNvGrpSpPr>
          <p:nvPr/>
        </p:nvGrpSpPr>
        <p:grpSpPr>
          <a:xfrm>
            <a:off x="8552251" y="6381368"/>
            <a:ext cx="440378" cy="360000"/>
            <a:chOff x="5076056" y="174576"/>
            <a:chExt cx="3276364" cy="2678360"/>
          </a:xfrm>
        </p:grpSpPr>
        <p:sp>
          <p:nvSpPr>
            <p:cNvPr id="108" name="Rectangle 6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9" name="Isosceles Triangle 7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0" name="Oval 7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1" name="Oval 7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TextBox 119"/>
              <p:cNvSpPr txBox="1"/>
              <p:nvPr/>
            </p:nvSpPr>
            <p:spPr>
              <a:xfrm>
                <a:off x="1341165" y="5272534"/>
                <a:ext cx="3263602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err="1"/>
                  <a:t>o</a:t>
                </a:r>
                <a:r>
                  <a:rPr lang="en-US" sz="2200" dirty="0" err="1" smtClean="0"/>
                  <a:t>ppervlakte</a:t>
                </a:r>
                <a:r>
                  <a:rPr lang="en-US" sz="22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en-US" sz="2200" i="1" dirty="0"/>
                  <a:t>KLM </a:t>
                </a:r>
                <a:r>
                  <a:rPr lang="en-US" sz="2200" dirty="0" smtClean="0"/>
                  <a:t>=</a:t>
                </a:r>
                <a:endParaRPr lang="en-US" sz="2200" dirty="0"/>
              </a:p>
            </p:txBody>
          </p:sp>
        </mc:Choice>
        <mc:Fallback xmlns="">
          <p:sp>
            <p:nvSpPr>
              <p:cNvPr id="120" name="TextBox 1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1165" y="5272534"/>
                <a:ext cx="3263602" cy="430887"/>
              </a:xfrm>
              <a:prstGeom prst="rect">
                <a:avLst/>
              </a:prstGeom>
              <a:blipFill rotWithShape="1">
                <a:blip r:embed="rId5"/>
                <a:stretch>
                  <a:fillRect l="-2243" t="-7042" b="-281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Rectangle 120"/>
              <p:cNvSpPr/>
              <p:nvPr/>
            </p:nvSpPr>
            <p:spPr>
              <a:xfrm>
                <a:off x="3779912" y="5090820"/>
                <a:ext cx="1240903" cy="7387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 smtClean="0">
                              <a:latin typeface="Cambria Math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200" b="0" i="0" smtClean="0">
                              <a:latin typeface="+mj-lt"/>
                              <a:ea typeface="Cambria Math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200" b="0" i="0" smtClean="0">
                              <a:latin typeface="+mj-lt"/>
                              <a:ea typeface="Cambria Math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nor/>
                        </m:rPr>
                        <a:rPr lang="en-US" sz="2200" b="0" i="0" smtClean="0">
                          <a:latin typeface="Cambria Math"/>
                          <a:ea typeface="Cambria Math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nl-NL" sz="2200" dirty="0"/>
                        <m:t>×</m:t>
                      </m:r>
                    </m:oMath>
                  </m:oMathPara>
                </a14:m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121" name="Rectangle 1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5090820"/>
                <a:ext cx="1240903" cy="73872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5612111" y="4816202"/>
            <a:ext cx="4095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8</a:t>
            </a:r>
            <a:endParaRPr lang="en-US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4994523" y="5279028"/>
            <a:ext cx="8557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=</a:t>
            </a:r>
            <a:endParaRPr lang="en-US" sz="2200" dirty="0"/>
          </a:p>
        </p:txBody>
      </p:sp>
      <p:sp>
        <p:nvSpPr>
          <p:cNvPr id="123" name="TextBox 122"/>
          <p:cNvSpPr txBox="1"/>
          <p:nvPr/>
        </p:nvSpPr>
        <p:spPr>
          <a:xfrm>
            <a:off x="5400700" y="5282059"/>
            <a:ext cx="16915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</a:t>
            </a:r>
            <a:r>
              <a:rPr lang="en-US" sz="2200" dirty="0" smtClean="0"/>
              <a:t> cm</a:t>
            </a:r>
            <a:r>
              <a:rPr lang="en-US" sz="2200" baseline="30000" dirty="0" smtClean="0"/>
              <a:t>2</a:t>
            </a:r>
            <a:endParaRPr lang="en-US" sz="2200" baseline="30000" dirty="0"/>
          </a:p>
        </p:txBody>
      </p:sp>
      <p:sp>
        <p:nvSpPr>
          <p:cNvPr id="124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692696"/>
            <a:ext cx="2628900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Isosceles Triangle 1"/>
          <p:cNvSpPr/>
          <p:nvPr/>
        </p:nvSpPr>
        <p:spPr>
          <a:xfrm rot="10800000">
            <a:off x="6369495" y="1316385"/>
            <a:ext cx="1152128" cy="2282139"/>
          </a:xfrm>
          <a:prstGeom prst="triangle">
            <a:avLst>
              <a:gd name="adj" fmla="val 0"/>
            </a:avLst>
          </a:prstGeom>
          <a:solidFill>
            <a:srgbClr val="EF9A3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173813" y="3567295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K</a:t>
            </a:r>
            <a:endParaRPr lang="en-US" sz="24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7459059" y="90872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L</a:t>
            </a:r>
            <a:endParaRPr lang="en-US" sz="24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978252" y="908720"/>
            <a:ext cx="1332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M</a:t>
            </a:r>
            <a:endParaRPr lang="en-US" sz="2400" i="1" dirty="0"/>
          </a:p>
        </p:txBody>
      </p:sp>
      <p:sp>
        <p:nvSpPr>
          <p:cNvPr id="7" name="Rectangle 6"/>
          <p:cNvSpPr/>
          <p:nvPr/>
        </p:nvSpPr>
        <p:spPr>
          <a:xfrm>
            <a:off x="6369494" y="1316385"/>
            <a:ext cx="1152129" cy="2282139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6084168" y="1316385"/>
            <a:ext cx="0" cy="2282139"/>
          </a:xfrm>
          <a:prstGeom prst="straightConnector1">
            <a:avLst/>
          </a:prstGeom>
          <a:ln w="508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583313" y="3645138"/>
            <a:ext cx="705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 cm</a:t>
            </a:r>
            <a:endParaRPr lang="en-US" dirty="0"/>
          </a:p>
        </p:txBody>
      </p:sp>
      <p:sp>
        <p:nvSpPr>
          <p:cNvPr id="112" name="TextBox 111"/>
          <p:cNvSpPr txBox="1"/>
          <p:nvPr/>
        </p:nvSpPr>
        <p:spPr>
          <a:xfrm>
            <a:off x="5148064" y="2298472"/>
            <a:ext cx="705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 cm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95536" y="764704"/>
            <a:ext cx="18544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D60093"/>
                </a:solidFill>
              </a:rPr>
              <a:t>Voorbeeld</a:t>
            </a:r>
            <a:endParaRPr lang="en-US" sz="2200" dirty="0">
              <a:solidFill>
                <a:srgbClr val="D60093"/>
              </a:solidFill>
            </a:endParaRPr>
          </a:p>
        </p:txBody>
      </p:sp>
      <p:sp>
        <p:nvSpPr>
          <p:cNvPr id="45" name="Freeform 44"/>
          <p:cNvSpPr/>
          <p:nvPr/>
        </p:nvSpPr>
        <p:spPr>
          <a:xfrm rot="16200000">
            <a:off x="5799727" y="1886151"/>
            <a:ext cx="2282140" cy="1142605"/>
          </a:xfrm>
          <a:custGeom>
            <a:avLst/>
            <a:gdLst>
              <a:gd name="connsiteX0" fmla="*/ 0 w 1725433"/>
              <a:gd name="connsiteY0" fmla="*/ 1152939 h 1152939"/>
              <a:gd name="connsiteX1" fmla="*/ 1725433 w 1725433"/>
              <a:gd name="connsiteY1" fmla="*/ 1152939 h 1152939"/>
              <a:gd name="connsiteX2" fmla="*/ 437322 w 1725433"/>
              <a:gd name="connsiteY2" fmla="*/ 0 h 1152939"/>
              <a:gd name="connsiteX3" fmla="*/ 0 w 1725433"/>
              <a:gd name="connsiteY3" fmla="*/ 1152939 h 115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5433" h="1152939">
                <a:moveTo>
                  <a:pt x="0" y="1152939"/>
                </a:moveTo>
                <a:lnTo>
                  <a:pt x="1725433" y="1152939"/>
                </a:lnTo>
                <a:lnTo>
                  <a:pt x="437322" y="0"/>
                </a:lnTo>
                <a:lnTo>
                  <a:pt x="0" y="1152939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 rot="16200000">
            <a:off x="5922621" y="1827294"/>
            <a:ext cx="27725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/>
              <a:t>o</a:t>
            </a:r>
            <a:r>
              <a:rPr lang="en-US" sz="2200" dirty="0" err="1" smtClean="0"/>
              <a:t>pp</a:t>
            </a:r>
            <a:r>
              <a:rPr lang="en-US" sz="2200" dirty="0" smtClean="0"/>
              <a:t> </a:t>
            </a:r>
            <a:r>
              <a:rPr lang="en-US" sz="2200" dirty="0" err="1" smtClean="0"/>
              <a:t>driehoek</a:t>
            </a:r>
            <a:endParaRPr lang="en-US" sz="2200" dirty="0"/>
          </a:p>
        </p:txBody>
      </p:sp>
      <p:sp>
        <p:nvSpPr>
          <p:cNvPr id="46" name="TextBox 45"/>
          <p:cNvSpPr txBox="1"/>
          <p:nvPr/>
        </p:nvSpPr>
        <p:spPr>
          <a:xfrm>
            <a:off x="6228184" y="3573016"/>
            <a:ext cx="27725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/>
              <a:t>o</a:t>
            </a:r>
            <a:r>
              <a:rPr lang="en-US" sz="2200" dirty="0" err="1" smtClean="0"/>
              <a:t>pp</a:t>
            </a:r>
            <a:r>
              <a:rPr lang="en-US" sz="2200" dirty="0" smtClean="0"/>
              <a:t> </a:t>
            </a:r>
            <a:r>
              <a:rPr lang="en-US" sz="2200" dirty="0" err="1" smtClean="0"/>
              <a:t>rechthoek</a:t>
            </a:r>
            <a:endParaRPr lang="en-US" sz="2200" dirty="0"/>
          </a:p>
        </p:txBody>
      </p:sp>
      <p:grpSp>
        <p:nvGrpSpPr>
          <p:cNvPr id="53" name="Animatie icoon"/>
          <p:cNvGrpSpPr>
            <a:grpSpLocks noChangeAspect="1"/>
          </p:cNvGrpSpPr>
          <p:nvPr/>
        </p:nvGrpSpPr>
        <p:grpSpPr>
          <a:xfrm>
            <a:off x="8533331" y="6359153"/>
            <a:ext cx="440378" cy="360000"/>
            <a:chOff x="5076056" y="174576"/>
            <a:chExt cx="3276364" cy="2678360"/>
          </a:xfrm>
        </p:grpSpPr>
        <p:sp>
          <p:nvSpPr>
            <p:cNvPr id="54" name="Rectangle 6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5" name="Isosceles Triangle 7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Oval 7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7" name="Oval 7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0" name="Rectangle 9"/>
          <p:cNvSpPr/>
          <p:nvPr/>
        </p:nvSpPr>
        <p:spPr>
          <a:xfrm>
            <a:off x="6372564" y="1316383"/>
            <a:ext cx="1142604" cy="228214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6359969" y="3582541"/>
            <a:ext cx="1152129" cy="0"/>
          </a:xfrm>
          <a:prstGeom prst="straightConnector1">
            <a:avLst/>
          </a:prstGeom>
          <a:ln w="508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9392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85185E-6 L -0.11163 0.06459 " pathEditMode="relative" rAng="0" ptsTypes="AA">
                                      <p:cBhvr>
                                        <p:cTn id="1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90" y="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500"/>
                            </p:stCondLst>
                            <p:childTnLst>
                              <p:par>
                                <p:cTn id="18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6" grpId="0"/>
      <p:bldP spid="40" grpId="0" build="p"/>
      <p:bldP spid="41" grpId="0"/>
      <p:bldP spid="44" grpId="0"/>
      <p:bldP spid="47" grpId="0"/>
      <p:bldP spid="47" grpId="1"/>
      <p:bldP spid="77" grpId="0"/>
      <p:bldP spid="77" grpId="1"/>
      <p:bldP spid="106" grpId="0"/>
      <p:bldP spid="118" grpId="0" animBg="1"/>
      <p:bldP spid="119" grpId="0" animBg="1"/>
      <p:bldP spid="13" grpId="0"/>
      <p:bldP spid="14" grpId="0"/>
      <p:bldP spid="15" grpId="0"/>
      <p:bldP spid="120" grpId="0"/>
      <p:bldP spid="121" grpId="0"/>
      <p:bldP spid="17" grpId="0"/>
      <p:bldP spid="17" grpId="1"/>
      <p:bldP spid="18" grpId="0"/>
      <p:bldP spid="123" grpId="0"/>
      <p:bldP spid="124" grpId="0" animBg="1"/>
      <p:bldP spid="2" grpId="0" animBg="1"/>
      <p:bldP spid="3" grpId="0"/>
      <p:bldP spid="4" grpId="0"/>
      <p:bldP spid="6" grpId="0"/>
      <p:bldP spid="7" grpId="0" animBg="1"/>
      <p:bldP spid="7" grpId="1" animBg="1"/>
      <p:bldP spid="12" grpId="0"/>
      <p:bldP spid="12" grpId="1"/>
      <p:bldP spid="112" grpId="0"/>
      <p:bldP spid="112" grpId="1"/>
      <p:bldP spid="19" grpId="0"/>
      <p:bldP spid="45" grpId="0" animBg="1"/>
      <p:bldP spid="45" grpId="1" animBg="1"/>
      <p:bldP spid="45" grpId="2" animBg="1"/>
      <p:bldP spid="8" grpId="0"/>
      <p:bldP spid="8" grpId="1"/>
      <p:bldP spid="46" grpId="0"/>
      <p:bldP spid="46" grpId="1"/>
      <p:bldP spid="10" grpId="0" animBg="1"/>
      <p:bldP spid="10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495027" y="4077072"/>
            <a:ext cx="7071233" cy="2935258"/>
            <a:chOff x="467544" y="4013448"/>
            <a:chExt cx="8421291" cy="1575792"/>
          </a:xfrm>
        </p:grpSpPr>
        <p:grpSp>
          <p:nvGrpSpPr>
            <p:cNvPr id="59" name="Group 5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61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62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0" name="Straight Connector 59"/>
            <p:cNvCxnSpPr/>
            <p:nvPr/>
          </p:nvCxnSpPr>
          <p:spPr>
            <a:xfrm>
              <a:off x="1538298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343" y="3222665"/>
            <a:ext cx="354238" cy="412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6174" y="1113348"/>
            <a:ext cx="352290" cy="371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659" y="1018577"/>
            <a:ext cx="382605" cy="394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Vrije vorm 17"/>
          <p:cNvSpPr/>
          <p:nvPr/>
        </p:nvSpPr>
        <p:spPr>
          <a:xfrm>
            <a:off x="6565100" y="1018576"/>
            <a:ext cx="2198755" cy="3129343"/>
          </a:xfrm>
          <a:custGeom>
            <a:avLst/>
            <a:gdLst>
              <a:gd name="connsiteX0" fmla="*/ 0 w 2258170"/>
              <a:gd name="connsiteY0" fmla="*/ 564543 h 3403158"/>
              <a:gd name="connsiteX1" fmla="*/ 1129085 w 2258170"/>
              <a:gd name="connsiteY1" fmla="*/ 3403158 h 3403158"/>
              <a:gd name="connsiteX2" fmla="*/ 2258170 w 2258170"/>
              <a:gd name="connsiteY2" fmla="*/ 1701579 h 3403158"/>
              <a:gd name="connsiteX3" fmla="*/ 1701579 w 2258170"/>
              <a:gd name="connsiteY3" fmla="*/ 0 h 3403158"/>
              <a:gd name="connsiteX4" fmla="*/ 0 w 2258170"/>
              <a:gd name="connsiteY4" fmla="*/ 564543 h 3403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8170" h="3403158">
                <a:moveTo>
                  <a:pt x="0" y="564543"/>
                </a:moveTo>
                <a:lnTo>
                  <a:pt x="1129085" y="3403158"/>
                </a:lnTo>
                <a:lnTo>
                  <a:pt x="2258170" y="1701579"/>
                </a:lnTo>
                <a:lnTo>
                  <a:pt x="1701579" y="0"/>
                </a:lnTo>
                <a:lnTo>
                  <a:pt x="0" y="564543"/>
                </a:lnTo>
                <a:close/>
              </a:path>
            </a:pathLst>
          </a:custGeom>
          <a:solidFill>
            <a:srgbClr val="FFCC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40899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Inlijsten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54" name="VB"/>
          <p:cNvSpPr txBox="1"/>
          <p:nvPr/>
        </p:nvSpPr>
        <p:spPr>
          <a:xfrm>
            <a:off x="378768" y="696173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en-US" sz="2400" dirty="0" smtClean="0">
              <a:solidFill>
                <a:srgbClr val="D60093"/>
              </a:solidFill>
            </a:endParaRPr>
          </a:p>
        </p:txBody>
      </p:sp>
      <p:sp>
        <p:nvSpPr>
          <p:cNvPr id="55" name="vraag a"/>
          <p:cNvSpPr txBox="1"/>
          <p:nvPr/>
        </p:nvSpPr>
        <p:spPr>
          <a:xfrm>
            <a:off x="395536" y="1557953"/>
            <a:ext cx="32464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Bereken de oppervlakte </a:t>
            </a:r>
            <a:br>
              <a:rPr lang="nl-NL" sz="2200" dirty="0" smtClean="0"/>
            </a:br>
            <a:r>
              <a:rPr lang="nl-NL" sz="2200" dirty="0" smtClean="0"/>
              <a:t>van vierhoek </a:t>
            </a:r>
            <a:r>
              <a:rPr lang="nl-NL" sz="2200" i="1" dirty="0" smtClean="0"/>
              <a:t>PQRS</a:t>
            </a:r>
            <a:r>
              <a:rPr lang="nl-NL" sz="2200" dirty="0" smtClean="0"/>
              <a:t>.</a:t>
            </a:r>
            <a:endParaRPr lang="nl-NL" sz="2200" dirty="0"/>
          </a:p>
        </p:txBody>
      </p:sp>
      <p:sp>
        <p:nvSpPr>
          <p:cNvPr id="21" name="Rectangle 20"/>
          <p:cNvSpPr/>
          <p:nvPr/>
        </p:nvSpPr>
        <p:spPr>
          <a:xfrm>
            <a:off x="414355" y="3717032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 smtClean="0"/>
              <a:t>Uitwerking</a:t>
            </a:r>
            <a:endParaRPr lang="nl-NL" sz="2200" i="1" dirty="0"/>
          </a:p>
        </p:txBody>
      </p:sp>
      <p:sp>
        <p:nvSpPr>
          <p:cNvPr id="39" name="Oval 47"/>
          <p:cNvSpPr>
            <a:spLocks noChangeAspect="1"/>
          </p:cNvSpPr>
          <p:nvPr/>
        </p:nvSpPr>
        <p:spPr>
          <a:xfrm>
            <a:off x="971632" y="459591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Rectangle 23"/>
          <p:cNvSpPr/>
          <p:nvPr/>
        </p:nvSpPr>
        <p:spPr>
          <a:xfrm>
            <a:off x="373945" y="1197913"/>
            <a:ext cx="117371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 smtClean="0"/>
              <a:t>Opgave</a:t>
            </a:r>
            <a:endParaRPr lang="nl-NL" sz="2200" i="1" dirty="0"/>
          </a:p>
        </p:txBody>
      </p:sp>
      <p:sp>
        <p:nvSpPr>
          <p:cNvPr id="53" name="vraag a"/>
          <p:cNvSpPr txBox="1"/>
          <p:nvPr/>
        </p:nvSpPr>
        <p:spPr>
          <a:xfrm>
            <a:off x="1344514" y="4312146"/>
            <a:ext cx="22974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err="1" smtClean="0"/>
              <a:t>opp</a:t>
            </a:r>
            <a:r>
              <a:rPr lang="nl-NL" sz="2200" i="1" dirty="0" smtClean="0"/>
              <a:t> </a:t>
            </a:r>
            <a:r>
              <a:rPr lang="nl-NL" sz="2200" dirty="0" smtClean="0"/>
              <a:t>rechthoek = </a:t>
            </a:r>
            <a:endParaRPr lang="nl-NL" sz="2200" dirty="0"/>
          </a:p>
        </p:txBody>
      </p:sp>
      <p:sp>
        <p:nvSpPr>
          <p:cNvPr id="64" name="vraag a"/>
          <p:cNvSpPr txBox="1"/>
          <p:nvPr/>
        </p:nvSpPr>
        <p:spPr>
          <a:xfrm>
            <a:off x="4355976" y="4312146"/>
            <a:ext cx="4283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= </a:t>
            </a:r>
            <a:endParaRPr lang="nl-NL" sz="2200" dirty="0"/>
          </a:p>
        </p:txBody>
      </p:sp>
      <p:grpSp>
        <p:nvGrpSpPr>
          <p:cNvPr id="71" name="Animatie icoon"/>
          <p:cNvGrpSpPr>
            <a:grpSpLocks noChangeAspect="1"/>
          </p:cNvGrpSpPr>
          <p:nvPr/>
        </p:nvGrpSpPr>
        <p:grpSpPr>
          <a:xfrm>
            <a:off x="8604448" y="6381368"/>
            <a:ext cx="440378" cy="360000"/>
            <a:chOff x="5076056" y="174576"/>
            <a:chExt cx="3276364" cy="2678360"/>
          </a:xfrm>
        </p:grpSpPr>
        <p:sp>
          <p:nvSpPr>
            <p:cNvPr id="72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5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0" name="Tekstvak 9"/>
          <p:cNvSpPr txBox="1"/>
          <p:nvPr/>
        </p:nvSpPr>
        <p:spPr>
          <a:xfrm>
            <a:off x="7495695" y="4138121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P</a:t>
            </a:r>
          </a:p>
        </p:txBody>
      </p:sp>
      <p:sp>
        <p:nvSpPr>
          <p:cNvPr id="63" name="Tekstvak 62"/>
          <p:cNvSpPr txBox="1"/>
          <p:nvPr/>
        </p:nvSpPr>
        <p:spPr>
          <a:xfrm>
            <a:off x="6190177" y="1269340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S</a:t>
            </a:r>
          </a:p>
        </p:txBody>
      </p:sp>
      <p:sp>
        <p:nvSpPr>
          <p:cNvPr id="81" name="Tekstvak 80"/>
          <p:cNvSpPr txBox="1"/>
          <p:nvPr/>
        </p:nvSpPr>
        <p:spPr>
          <a:xfrm>
            <a:off x="8028384" y="620688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R</a:t>
            </a:r>
          </a:p>
        </p:txBody>
      </p:sp>
      <p:sp>
        <p:nvSpPr>
          <p:cNvPr id="82" name="Rectangle 20"/>
          <p:cNvSpPr/>
          <p:nvPr/>
        </p:nvSpPr>
        <p:spPr>
          <a:xfrm>
            <a:off x="414586" y="2402992"/>
            <a:ext cx="11416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 smtClean="0"/>
              <a:t>Aanpak</a:t>
            </a:r>
            <a:endParaRPr lang="nl-NL" sz="2200" i="1" dirty="0"/>
          </a:p>
        </p:txBody>
      </p:sp>
      <p:sp>
        <p:nvSpPr>
          <p:cNvPr id="83" name="vraag a"/>
          <p:cNvSpPr txBox="1"/>
          <p:nvPr/>
        </p:nvSpPr>
        <p:spPr>
          <a:xfrm>
            <a:off x="395536" y="2708920"/>
            <a:ext cx="409676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/>
              <a:t>Teken een rechthoek om de </a:t>
            </a:r>
            <a:r>
              <a:rPr lang="nl-NL" sz="2200" dirty="0" smtClean="0"/>
              <a:t/>
            </a:r>
            <a:br>
              <a:rPr lang="nl-NL" sz="2200" dirty="0" smtClean="0"/>
            </a:br>
            <a:r>
              <a:rPr lang="nl-NL" sz="2200" dirty="0" smtClean="0"/>
              <a:t>vierhoek </a:t>
            </a:r>
            <a:r>
              <a:rPr lang="nl-NL" sz="2200" i="1" dirty="0" smtClean="0"/>
              <a:t>PQRS</a:t>
            </a:r>
            <a:r>
              <a:rPr lang="nl-NL" sz="2200" dirty="0"/>
              <a:t>, </a:t>
            </a:r>
            <a:r>
              <a:rPr lang="nl-NL" sz="2200" dirty="0" smtClean="0"/>
              <a:t/>
            </a:r>
            <a:br>
              <a:rPr lang="nl-NL" sz="2200" dirty="0" smtClean="0"/>
            </a:br>
            <a:r>
              <a:rPr lang="nl-NL" sz="2200" dirty="0" smtClean="0"/>
              <a:t>dat </a:t>
            </a:r>
            <a:r>
              <a:rPr lang="nl-NL" sz="2200" dirty="0"/>
              <a:t>noemen we</a:t>
            </a:r>
            <a:r>
              <a:rPr lang="nl-NL" sz="2200" b="1" dirty="0"/>
              <a:t> inlijsten</a:t>
            </a:r>
            <a:r>
              <a:rPr lang="nl-NL" sz="2200" dirty="0"/>
              <a:t>.</a:t>
            </a:r>
          </a:p>
        </p:txBody>
      </p:sp>
      <p:sp>
        <p:nvSpPr>
          <p:cNvPr id="89" name="TextBox 12"/>
          <p:cNvSpPr txBox="1"/>
          <p:nvPr/>
        </p:nvSpPr>
        <p:spPr>
          <a:xfrm>
            <a:off x="3760862" y="4316322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sp>
        <p:nvSpPr>
          <p:cNvPr id="91" name="Tekstvak 90"/>
          <p:cNvSpPr txBox="1"/>
          <p:nvPr/>
        </p:nvSpPr>
        <p:spPr>
          <a:xfrm>
            <a:off x="8748464" y="2368275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 smtClean="0"/>
              <a:t>Q</a:t>
            </a:r>
            <a:endParaRPr lang="nl-NL" sz="2200" i="1" dirty="0"/>
          </a:p>
        </p:txBody>
      </p:sp>
      <p:grpSp>
        <p:nvGrpSpPr>
          <p:cNvPr id="128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12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33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134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5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6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7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40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141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2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3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4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54" name="vraag a"/>
          <p:cNvSpPr txBox="1"/>
          <p:nvPr/>
        </p:nvSpPr>
        <p:spPr>
          <a:xfrm>
            <a:off x="4713596" y="4302621"/>
            <a:ext cx="9541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24 </a:t>
            </a:r>
            <a:r>
              <a:rPr lang="nl-NL" sz="2200" dirty="0"/>
              <a:t>c</a:t>
            </a:r>
            <a:r>
              <a:rPr lang="nl-NL" sz="2200" dirty="0" smtClean="0"/>
              <a:t>m</a:t>
            </a:r>
            <a:endParaRPr lang="nl-NL" sz="2200" dirty="0"/>
          </a:p>
        </p:txBody>
      </p:sp>
      <p:sp>
        <p:nvSpPr>
          <p:cNvPr id="155" name="TextBox 12"/>
          <p:cNvSpPr txBox="1"/>
          <p:nvPr/>
        </p:nvSpPr>
        <p:spPr>
          <a:xfrm>
            <a:off x="5508104" y="4230613"/>
            <a:ext cx="318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2</a:t>
            </a:r>
            <a:endParaRPr lang="nl-NL" sz="1600" i="1" dirty="0"/>
          </a:p>
        </p:txBody>
      </p:sp>
      <p:grpSp>
        <p:nvGrpSpPr>
          <p:cNvPr id="156" name="Animatie icoon"/>
          <p:cNvGrpSpPr>
            <a:grpSpLocks noChangeAspect="1"/>
          </p:cNvGrpSpPr>
          <p:nvPr/>
        </p:nvGrpSpPr>
        <p:grpSpPr>
          <a:xfrm>
            <a:off x="8596118" y="6381328"/>
            <a:ext cx="440378" cy="360000"/>
            <a:chOff x="5076056" y="174576"/>
            <a:chExt cx="3276364" cy="2678360"/>
          </a:xfrm>
        </p:grpSpPr>
        <p:sp>
          <p:nvSpPr>
            <p:cNvPr id="157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8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9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0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92" name="Oval 47"/>
          <p:cNvSpPr>
            <a:spLocks noChangeAspect="1"/>
          </p:cNvSpPr>
          <p:nvPr/>
        </p:nvSpPr>
        <p:spPr>
          <a:xfrm>
            <a:off x="971632" y="5214649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96" name="Rechte verbindingslijn 1839"/>
          <p:cNvCxnSpPr/>
          <p:nvPr/>
        </p:nvCxnSpPr>
        <p:spPr>
          <a:xfrm>
            <a:off x="8779479" y="1005758"/>
            <a:ext cx="0" cy="3150465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Rechte verbindingslijn 1850"/>
          <p:cNvCxnSpPr/>
          <p:nvPr/>
        </p:nvCxnSpPr>
        <p:spPr>
          <a:xfrm flipH="1">
            <a:off x="6569506" y="4156223"/>
            <a:ext cx="2214671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Rechte verbindingslijn 1836"/>
          <p:cNvCxnSpPr/>
          <p:nvPr/>
        </p:nvCxnSpPr>
        <p:spPr>
          <a:xfrm>
            <a:off x="7124387" y="1012539"/>
            <a:ext cx="0" cy="3138922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Rechte verbindingslijn 1837"/>
          <p:cNvCxnSpPr/>
          <p:nvPr/>
        </p:nvCxnSpPr>
        <p:spPr>
          <a:xfrm flipH="1">
            <a:off x="7676040" y="1004883"/>
            <a:ext cx="1436" cy="3145418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Rechte verbindingslijn 1838"/>
          <p:cNvCxnSpPr/>
          <p:nvPr/>
        </p:nvCxnSpPr>
        <p:spPr>
          <a:xfrm flipH="1">
            <a:off x="8218641" y="1013417"/>
            <a:ext cx="1824" cy="3133282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Rechte verbindingslijn 1851"/>
          <p:cNvCxnSpPr/>
          <p:nvPr/>
        </p:nvCxnSpPr>
        <p:spPr>
          <a:xfrm flipH="1">
            <a:off x="6572107" y="3620219"/>
            <a:ext cx="2209125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Rechte verbindingslijn 1852"/>
          <p:cNvCxnSpPr/>
          <p:nvPr/>
        </p:nvCxnSpPr>
        <p:spPr>
          <a:xfrm flipH="1">
            <a:off x="6572108" y="3100893"/>
            <a:ext cx="2209124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Rechte verbindingslijn 1853"/>
          <p:cNvCxnSpPr/>
          <p:nvPr/>
        </p:nvCxnSpPr>
        <p:spPr>
          <a:xfrm flipH="1">
            <a:off x="6572107" y="2581568"/>
            <a:ext cx="2209125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Rechte verbindingslijn 1854"/>
          <p:cNvCxnSpPr/>
          <p:nvPr/>
        </p:nvCxnSpPr>
        <p:spPr>
          <a:xfrm flipH="1">
            <a:off x="6572107" y="2062242"/>
            <a:ext cx="2209125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Rechte verbindingslijn 1855"/>
          <p:cNvCxnSpPr/>
          <p:nvPr/>
        </p:nvCxnSpPr>
        <p:spPr>
          <a:xfrm flipH="1">
            <a:off x="6572107" y="1540535"/>
            <a:ext cx="2209125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Rechte verbindingslijn 1856"/>
          <p:cNvCxnSpPr/>
          <p:nvPr/>
        </p:nvCxnSpPr>
        <p:spPr>
          <a:xfrm flipH="1">
            <a:off x="6565659" y="1008947"/>
            <a:ext cx="2217932" cy="605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Rechte verbindingslijn 1839"/>
          <p:cNvCxnSpPr/>
          <p:nvPr/>
        </p:nvCxnSpPr>
        <p:spPr>
          <a:xfrm>
            <a:off x="6565100" y="1005758"/>
            <a:ext cx="7010" cy="3155227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Vrije vorm 18"/>
          <p:cNvSpPr/>
          <p:nvPr/>
        </p:nvSpPr>
        <p:spPr>
          <a:xfrm>
            <a:off x="6565100" y="1004883"/>
            <a:ext cx="2218505" cy="3156102"/>
          </a:xfrm>
          <a:custGeom>
            <a:avLst/>
            <a:gdLst>
              <a:gd name="connsiteX0" fmla="*/ 0 w 2266121"/>
              <a:gd name="connsiteY0" fmla="*/ 0 h 3411109"/>
              <a:gd name="connsiteX1" fmla="*/ 0 w 2266121"/>
              <a:gd name="connsiteY1" fmla="*/ 3411109 h 3411109"/>
              <a:gd name="connsiteX2" fmla="*/ 2266121 w 2266121"/>
              <a:gd name="connsiteY2" fmla="*/ 3411109 h 3411109"/>
              <a:gd name="connsiteX3" fmla="*/ 2258170 w 2266121"/>
              <a:gd name="connsiteY3" fmla="*/ 7951 h 3411109"/>
              <a:gd name="connsiteX4" fmla="*/ 0 w 2266121"/>
              <a:gd name="connsiteY4" fmla="*/ 0 h 3411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6121" h="3411109">
                <a:moveTo>
                  <a:pt x="0" y="0"/>
                </a:moveTo>
                <a:lnTo>
                  <a:pt x="0" y="3411109"/>
                </a:lnTo>
                <a:lnTo>
                  <a:pt x="2266121" y="3411109"/>
                </a:lnTo>
                <a:cubicBezTo>
                  <a:pt x="2263471" y="2276723"/>
                  <a:pt x="2260820" y="1142337"/>
                  <a:pt x="2258170" y="7951"/>
                </a:cubicBez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5" name="vraag a"/>
          <p:cNvSpPr txBox="1"/>
          <p:nvPr/>
        </p:nvSpPr>
        <p:spPr>
          <a:xfrm>
            <a:off x="395536" y="2708920"/>
            <a:ext cx="35926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200" dirty="0" smtClean="0"/>
              <a:t>Bereken de oppervlakte </a:t>
            </a:r>
            <a:br>
              <a:rPr lang="nl-NL" sz="2200" dirty="0" smtClean="0"/>
            </a:br>
            <a:r>
              <a:rPr lang="nl-NL" sz="2200" dirty="0" smtClean="0"/>
              <a:t>van de rechthoek.</a:t>
            </a:r>
            <a:endParaRPr lang="nl-NL" sz="2200" dirty="0"/>
          </a:p>
        </p:txBody>
      </p:sp>
      <p:sp>
        <p:nvSpPr>
          <p:cNvPr id="116" name="Oval 47"/>
          <p:cNvSpPr>
            <a:spLocks noChangeAspect="1"/>
          </p:cNvSpPr>
          <p:nvPr/>
        </p:nvSpPr>
        <p:spPr>
          <a:xfrm>
            <a:off x="971632" y="5790713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22" name="Rechte verbindingslijn met pijl 21"/>
          <p:cNvCxnSpPr/>
          <p:nvPr/>
        </p:nvCxnSpPr>
        <p:spPr>
          <a:xfrm flipV="1">
            <a:off x="6569506" y="4147277"/>
            <a:ext cx="2212866" cy="1888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46"/>
          <p:cNvSpPr txBox="1"/>
          <p:nvPr/>
        </p:nvSpPr>
        <p:spPr>
          <a:xfrm>
            <a:off x="7524328" y="4438273"/>
            <a:ext cx="3991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</a:t>
            </a:r>
          </a:p>
        </p:txBody>
      </p:sp>
      <p:cxnSp>
        <p:nvCxnSpPr>
          <p:cNvPr id="25" name="Rechte verbindingslijn met pijl 24"/>
          <p:cNvCxnSpPr/>
          <p:nvPr/>
        </p:nvCxnSpPr>
        <p:spPr>
          <a:xfrm>
            <a:off x="6572108" y="1010924"/>
            <a:ext cx="2" cy="3138156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46"/>
          <p:cNvSpPr txBox="1"/>
          <p:nvPr/>
        </p:nvSpPr>
        <p:spPr>
          <a:xfrm>
            <a:off x="6189061" y="2119680"/>
            <a:ext cx="3991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6</a:t>
            </a:r>
          </a:p>
        </p:txBody>
      </p:sp>
      <p:grpSp>
        <p:nvGrpSpPr>
          <p:cNvPr id="29" name="Groep 28"/>
          <p:cNvGrpSpPr/>
          <p:nvPr/>
        </p:nvGrpSpPr>
        <p:grpSpPr>
          <a:xfrm>
            <a:off x="395335" y="2706870"/>
            <a:ext cx="4680721" cy="769441"/>
            <a:chOff x="395335" y="2706870"/>
            <a:chExt cx="4680721" cy="769441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2167" y="3059504"/>
              <a:ext cx="335657" cy="353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9" name="vraag a"/>
            <p:cNvSpPr txBox="1"/>
            <p:nvPr/>
          </p:nvSpPr>
          <p:spPr>
            <a:xfrm>
              <a:off x="395335" y="2706870"/>
              <a:ext cx="4680721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nl-NL" sz="2200" dirty="0" smtClean="0"/>
                <a:t>Bereken de oppervlakte van </a:t>
              </a:r>
              <a:br>
                <a:rPr lang="nl-NL" sz="2200" dirty="0" smtClean="0"/>
              </a:br>
              <a:r>
                <a:rPr lang="nl-NL" sz="2200" dirty="0" smtClean="0"/>
                <a:t>de driehoeken     ,      ,      en     . </a:t>
              </a:r>
              <a:endParaRPr lang="nl-NL" sz="2400" dirty="0">
                <a:latin typeface="Adobe Caslon Pro" pitchFamily="18" charset="0"/>
                <a:cs typeface="Adobe Arabic" pitchFamily="18" charset="-78"/>
              </a:endParaRPr>
            </a:p>
          </p:txBody>
        </p:sp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7642" y="3025856"/>
              <a:ext cx="354238" cy="4126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43646" y="3038514"/>
              <a:ext cx="352290" cy="371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1693" y="3014972"/>
              <a:ext cx="382605" cy="394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49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4615" y="3212976"/>
            <a:ext cx="335657" cy="353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" name="Groep 30"/>
          <p:cNvGrpSpPr/>
          <p:nvPr/>
        </p:nvGrpSpPr>
        <p:grpSpPr>
          <a:xfrm>
            <a:off x="1350690" y="4744194"/>
            <a:ext cx="2533066" cy="430887"/>
            <a:chOff x="1350690" y="4654297"/>
            <a:chExt cx="2533066" cy="430887"/>
          </a:xfrm>
        </p:grpSpPr>
        <p:sp>
          <p:nvSpPr>
            <p:cNvPr id="164" name="vraag a"/>
            <p:cNvSpPr txBox="1"/>
            <p:nvPr/>
          </p:nvSpPr>
          <p:spPr>
            <a:xfrm>
              <a:off x="1350690" y="4654297"/>
              <a:ext cx="253306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dirty="0" err="1" smtClean="0"/>
                <a:t>opp</a:t>
              </a:r>
              <a:r>
                <a:rPr lang="nl-NL" sz="2200" i="1" dirty="0" smtClean="0"/>
                <a:t> </a:t>
              </a:r>
              <a:r>
                <a:rPr lang="nl-NL" sz="2200" dirty="0" smtClean="0"/>
                <a:t>driehoek      = </a:t>
              </a:r>
              <a:endParaRPr lang="nl-NL" sz="2200" dirty="0"/>
            </a:p>
          </p:txBody>
        </p:sp>
        <p:pic>
          <p:nvPicPr>
            <p:cNvPr id="165" name="Picture 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2315" y="4675095"/>
              <a:ext cx="360040" cy="3789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66" name="Group 7"/>
          <p:cNvGrpSpPr/>
          <p:nvPr/>
        </p:nvGrpSpPr>
        <p:grpSpPr>
          <a:xfrm>
            <a:off x="3741549" y="4595511"/>
            <a:ext cx="330501" cy="770429"/>
            <a:chOff x="902613" y="3448050"/>
            <a:chExt cx="377348" cy="887101"/>
          </a:xfrm>
        </p:grpSpPr>
        <p:sp>
          <p:nvSpPr>
            <p:cNvPr id="167" name="TextBox 12"/>
            <p:cNvSpPr txBox="1"/>
            <p:nvPr/>
          </p:nvSpPr>
          <p:spPr>
            <a:xfrm>
              <a:off x="902613" y="3448050"/>
              <a:ext cx="367823" cy="5038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 smtClean="0"/>
                <a:t>1</a:t>
              </a:r>
              <a:endParaRPr lang="nl-NL" sz="2200" b="1" dirty="0"/>
            </a:p>
          </p:txBody>
        </p:sp>
        <p:sp>
          <p:nvSpPr>
            <p:cNvPr id="168" name="TextBox 12"/>
            <p:cNvSpPr txBox="1"/>
            <p:nvPr/>
          </p:nvSpPr>
          <p:spPr>
            <a:xfrm>
              <a:off x="912138" y="3831312"/>
              <a:ext cx="367823" cy="5038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/>
                <a:t>2</a:t>
              </a:r>
            </a:p>
          </p:txBody>
        </p:sp>
        <p:cxnSp>
          <p:nvCxnSpPr>
            <p:cNvPr id="169" name="Straight Connector 6"/>
            <p:cNvCxnSpPr/>
            <p:nvPr/>
          </p:nvCxnSpPr>
          <p:spPr>
            <a:xfrm>
              <a:off x="929331" y="3859887"/>
              <a:ext cx="29967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0" name="TextBox 12"/>
          <p:cNvSpPr txBox="1"/>
          <p:nvPr/>
        </p:nvSpPr>
        <p:spPr>
          <a:xfrm>
            <a:off x="4061706" y="4757082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sp>
        <p:nvSpPr>
          <p:cNvPr id="171" name="TextBox 12"/>
          <p:cNvSpPr txBox="1"/>
          <p:nvPr/>
        </p:nvSpPr>
        <p:spPr>
          <a:xfrm>
            <a:off x="4599670" y="4757082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cxnSp>
        <p:nvCxnSpPr>
          <p:cNvPr id="33" name="Rechte verbindingslijn met pijl 32"/>
          <p:cNvCxnSpPr/>
          <p:nvPr/>
        </p:nvCxnSpPr>
        <p:spPr>
          <a:xfrm>
            <a:off x="6569174" y="4147277"/>
            <a:ext cx="1105717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kstvak 33"/>
          <p:cNvSpPr txBox="1"/>
          <p:nvPr/>
        </p:nvSpPr>
        <p:spPr>
          <a:xfrm>
            <a:off x="6891935" y="4149080"/>
            <a:ext cx="3653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2</a:t>
            </a:r>
          </a:p>
        </p:txBody>
      </p:sp>
      <p:grpSp>
        <p:nvGrpSpPr>
          <p:cNvPr id="172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173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4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5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6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36" name="Rechte verbindingslijn met pijl 35"/>
          <p:cNvCxnSpPr/>
          <p:nvPr/>
        </p:nvCxnSpPr>
        <p:spPr>
          <a:xfrm flipV="1">
            <a:off x="6572108" y="1545958"/>
            <a:ext cx="0" cy="2603122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kstvak 176"/>
          <p:cNvSpPr txBox="1"/>
          <p:nvPr/>
        </p:nvSpPr>
        <p:spPr>
          <a:xfrm>
            <a:off x="6159897" y="2685760"/>
            <a:ext cx="3653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5</a:t>
            </a:r>
            <a:endParaRPr lang="nl-NL" sz="2200" dirty="0" smtClean="0"/>
          </a:p>
        </p:txBody>
      </p:sp>
      <p:sp>
        <p:nvSpPr>
          <p:cNvPr id="180" name="vraag a"/>
          <p:cNvSpPr txBox="1"/>
          <p:nvPr/>
        </p:nvSpPr>
        <p:spPr>
          <a:xfrm>
            <a:off x="5076056" y="4750688"/>
            <a:ext cx="4283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= </a:t>
            </a:r>
            <a:endParaRPr lang="nl-NL" sz="2200" dirty="0"/>
          </a:p>
        </p:txBody>
      </p:sp>
      <p:grpSp>
        <p:nvGrpSpPr>
          <p:cNvPr id="182" name="Animatie icoon"/>
          <p:cNvGrpSpPr>
            <a:grpSpLocks noChangeAspect="1"/>
          </p:cNvGrpSpPr>
          <p:nvPr/>
        </p:nvGrpSpPr>
        <p:grpSpPr>
          <a:xfrm>
            <a:off x="8596118" y="6381328"/>
            <a:ext cx="440378" cy="360000"/>
            <a:chOff x="5076056" y="174576"/>
            <a:chExt cx="3276364" cy="2678360"/>
          </a:xfrm>
        </p:grpSpPr>
        <p:sp>
          <p:nvSpPr>
            <p:cNvPr id="183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4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5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6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87" name="TextBox 12"/>
          <p:cNvSpPr txBox="1"/>
          <p:nvPr/>
        </p:nvSpPr>
        <p:spPr>
          <a:xfrm>
            <a:off x="6053297" y="4631189"/>
            <a:ext cx="318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2</a:t>
            </a:r>
            <a:endParaRPr lang="nl-NL" sz="1600" i="1" dirty="0"/>
          </a:p>
        </p:txBody>
      </p:sp>
      <p:grpSp>
        <p:nvGrpSpPr>
          <p:cNvPr id="37" name="Groep 36"/>
          <p:cNvGrpSpPr/>
          <p:nvPr/>
        </p:nvGrpSpPr>
        <p:grpSpPr>
          <a:xfrm>
            <a:off x="1350690" y="5166717"/>
            <a:ext cx="2533066" cy="430887"/>
            <a:chOff x="1350690" y="5157192"/>
            <a:chExt cx="2533066" cy="430887"/>
          </a:xfrm>
        </p:grpSpPr>
        <p:sp>
          <p:nvSpPr>
            <p:cNvPr id="191" name="vraag a"/>
            <p:cNvSpPr txBox="1"/>
            <p:nvPr/>
          </p:nvSpPr>
          <p:spPr>
            <a:xfrm>
              <a:off x="1350690" y="5157192"/>
              <a:ext cx="253306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dirty="0" err="1" smtClean="0"/>
                <a:t>opp</a:t>
              </a:r>
              <a:r>
                <a:rPr lang="nl-NL" sz="2200" i="1" dirty="0" smtClean="0"/>
                <a:t> </a:t>
              </a:r>
              <a:r>
                <a:rPr lang="nl-NL" sz="2200" dirty="0" smtClean="0"/>
                <a:t>driehoek      = </a:t>
              </a:r>
              <a:endParaRPr lang="nl-NL" sz="2200" dirty="0"/>
            </a:p>
          </p:txBody>
        </p:sp>
        <p:pic>
          <p:nvPicPr>
            <p:cNvPr id="192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8117" y="5157192"/>
              <a:ext cx="354238" cy="4126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93" name="Group 7"/>
          <p:cNvGrpSpPr/>
          <p:nvPr/>
        </p:nvGrpSpPr>
        <p:grpSpPr>
          <a:xfrm>
            <a:off x="3933453" y="5032226"/>
            <a:ext cx="350610" cy="753459"/>
            <a:chOff x="902613" y="3448050"/>
            <a:chExt cx="377348" cy="887101"/>
          </a:xfrm>
        </p:grpSpPr>
        <p:sp>
          <p:nvSpPr>
            <p:cNvPr id="194" name="TextBox 12"/>
            <p:cNvSpPr txBox="1"/>
            <p:nvPr/>
          </p:nvSpPr>
          <p:spPr>
            <a:xfrm>
              <a:off x="902613" y="3448050"/>
              <a:ext cx="367823" cy="5038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 smtClean="0"/>
                <a:t>1</a:t>
              </a:r>
              <a:endParaRPr lang="nl-NL" sz="2200" b="1" dirty="0"/>
            </a:p>
          </p:txBody>
        </p:sp>
        <p:sp>
          <p:nvSpPr>
            <p:cNvPr id="195" name="TextBox 12"/>
            <p:cNvSpPr txBox="1"/>
            <p:nvPr/>
          </p:nvSpPr>
          <p:spPr>
            <a:xfrm>
              <a:off x="912138" y="3831312"/>
              <a:ext cx="367823" cy="5038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/>
                <a:t>2</a:t>
              </a:r>
            </a:p>
          </p:txBody>
        </p:sp>
        <p:cxnSp>
          <p:nvCxnSpPr>
            <p:cNvPr id="196" name="Straight Connector 6"/>
            <p:cNvCxnSpPr/>
            <p:nvPr/>
          </p:nvCxnSpPr>
          <p:spPr>
            <a:xfrm>
              <a:off x="929331" y="3859887"/>
              <a:ext cx="29967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7" name="TextBox 12"/>
          <p:cNvSpPr txBox="1"/>
          <p:nvPr/>
        </p:nvSpPr>
        <p:spPr>
          <a:xfrm>
            <a:off x="4277730" y="5179605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sp>
        <p:nvSpPr>
          <p:cNvPr id="198" name="TextBox 12"/>
          <p:cNvSpPr txBox="1"/>
          <p:nvPr/>
        </p:nvSpPr>
        <p:spPr>
          <a:xfrm>
            <a:off x="4790170" y="5179605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cxnSp>
        <p:nvCxnSpPr>
          <p:cNvPr id="42" name="Rechte verbindingslijn met pijl 41"/>
          <p:cNvCxnSpPr>
            <a:stCxn id="18" idx="1"/>
          </p:cNvCxnSpPr>
          <p:nvPr/>
        </p:nvCxnSpPr>
        <p:spPr>
          <a:xfrm>
            <a:off x="7664478" y="4147919"/>
            <a:ext cx="1118420" cy="1161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kstvak 42"/>
          <p:cNvSpPr txBox="1"/>
          <p:nvPr/>
        </p:nvSpPr>
        <p:spPr>
          <a:xfrm flipH="1">
            <a:off x="7884368" y="4150241"/>
            <a:ext cx="4689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2</a:t>
            </a:r>
            <a:endParaRPr lang="nl-NL" sz="2200" dirty="0"/>
          </a:p>
        </p:txBody>
      </p:sp>
      <p:cxnSp>
        <p:nvCxnSpPr>
          <p:cNvPr id="45" name="Rechte verbindingslijn met pijl 44"/>
          <p:cNvCxnSpPr/>
          <p:nvPr/>
        </p:nvCxnSpPr>
        <p:spPr>
          <a:xfrm flipV="1">
            <a:off x="8779479" y="2583719"/>
            <a:ext cx="533" cy="156420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Tekstvak 198"/>
          <p:cNvSpPr txBox="1"/>
          <p:nvPr/>
        </p:nvSpPr>
        <p:spPr>
          <a:xfrm flipH="1">
            <a:off x="8783605" y="3318209"/>
            <a:ext cx="4689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3</a:t>
            </a:r>
          </a:p>
        </p:txBody>
      </p:sp>
      <p:grpSp>
        <p:nvGrpSpPr>
          <p:cNvPr id="200" name="Animatie icoon"/>
          <p:cNvGrpSpPr>
            <a:grpSpLocks noChangeAspect="1"/>
          </p:cNvGrpSpPr>
          <p:nvPr/>
        </p:nvGrpSpPr>
        <p:grpSpPr>
          <a:xfrm>
            <a:off x="8581849" y="6388167"/>
            <a:ext cx="440378" cy="360000"/>
            <a:chOff x="5076056" y="174576"/>
            <a:chExt cx="3276364" cy="2678360"/>
          </a:xfrm>
        </p:grpSpPr>
        <p:sp>
          <p:nvSpPr>
            <p:cNvPr id="201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2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3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4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05" name="Animatie icoon"/>
          <p:cNvGrpSpPr>
            <a:grpSpLocks noChangeAspect="1"/>
          </p:cNvGrpSpPr>
          <p:nvPr/>
        </p:nvGrpSpPr>
        <p:grpSpPr>
          <a:xfrm>
            <a:off x="8596118" y="6370335"/>
            <a:ext cx="440378" cy="360000"/>
            <a:chOff x="5076056" y="174576"/>
            <a:chExt cx="3276364" cy="2678360"/>
          </a:xfrm>
        </p:grpSpPr>
        <p:sp>
          <p:nvSpPr>
            <p:cNvPr id="206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7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8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9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12" name="vraag a"/>
          <p:cNvSpPr txBox="1"/>
          <p:nvPr/>
        </p:nvSpPr>
        <p:spPr>
          <a:xfrm>
            <a:off x="5295806" y="5158353"/>
            <a:ext cx="4283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= </a:t>
            </a:r>
            <a:endParaRPr lang="nl-NL" sz="2200" dirty="0"/>
          </a:p>
        </p:txBody>
      </p:sp>
      <p:sp>
        <p:nvSpPr>
          <p:cNvPr id="145" name="Oval 47"/>
          <p:cNvSpPr>
            <a:spLocks noChangeAspect="1"/>
          </p:cNvSpPr>
          <p:nvPr/>
        </p:nvSpPr>
        <p:spPr>
          <a:xfrm>
            <a:off x="971632" y="6337301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4" name="Group 13"/>
          <p:cNvGrpSpPr/>
          <p:nvPr/>
        </p:nvGrpSpPr>
        <p:grpSpPr>
          <a:xfrm>
            <a:off x="1350690" y="5589240"/>
            <a:ext cx="2533066" cy="430887"/>
            <a:chOff x="1350690" y="5590401"/>
            <a:chExt cx="2533066" cy="430887"/>
          </a:xfrm>
        </p:grpSpPr>
        <p:sp>
          <p:nvSpPr>
            <p:cNvPr id="147" name="vraag a"/>
            <p:cNvSpPr txBox="1"/>
            <p:nvPr/>
          </p:nvSpPr>
          <p:spPr>
            <a:xfrm>
              <a:off x="1350690" y="5590401"/>
              <a:ext cx="253306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dirty="0" err="1" smtClean="0"/>
                <a:t>opp</a:t>
              </a:r>
              <a:r>
                <a:rPr lang="nl-NL" sz="2200" i="1" dirty="0" smtClean="0"/>
                <a:t> </a:t>
              </a:r>
              <a:r>
                <a:rPr lang="nl-NL" sz="2200" dirty="0" smtClean="0"/>
                <a:t>driehoek      = </a:t>
              </a:r>
              <a:endParaRPr lang="nl-NL" sz="2200" dirty="0"/>
            </a:p>
          </p:txBody>
        </p:sp>
        <p:pic>
          <p:nvPicPr>
            <p:cNvPr id="150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2315" y="5620126"/>
              <a:ext cx="352290" cy="371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6" name="Straight Arrow Connector 5"/>
          <p:cNvCxnSpPr/>
          <p:nvPr/>
        </p:nvCxnSpPr>
        <p:spPr>
          <a:xfrm flipH="1" flipV="1">
            <a:off x="8775370" y="1010158"/>
            <a:ext cx="8219" cy="1573561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8" name="Animatie icoon"/>
          <p:cNvGrpSpPr>
            <a:grpSpLocks noChangeAspect="1"/>
          </p:cNvGrpSpPr>
          <p:nvPr/>
        </p:nvGrpSpPr>
        <p:grpSpPr>
          <a:xfrm>
            <a:off x="8587203" y="6379853"/>
            <a:ext cx="440378" cy="360000"/>
            <a:chOff x="5076056" y="174576"/>
            <a:chExt cx="3276364" cy="2678360"/>
          </a:xfrm>
        </p:grpSpPr>
        <p:sp>
          <p:nvSpPr>
            <p:cNvPr id="17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8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9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0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8782372" y="1565074"/>
            <a:ext cx="3600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3</a:t>
            </a:r>
            <a:endParaRPr lang="en-GB" sz="2200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8235382" y="1013912"/>
            <a:ext cx="541445" cy="2734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8342551" y="571615"/>
            <a:ext cx="3600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1</a:t>
            </a:r>
            <a:endParaRPr lang="en-GB" sz="2200" dirty="0"/>
          </a:p>
        </p:txBody>
      </p:sp>
      <p:grpSp>
        <p:nvGrpSpPr>
          <p:cNvPr id="216" name="Animatie icoon"/>
          <p:cNvGrpSpPr>
            <a:grpSpLocks noChangeAspect="1"/>
          </p:cNvGrpSpPr>
          <p:nvPr/>
        </p:nvGrpSpPr>
        <p:grpSpPr>
          <a:xfrm>
            <a:off x="8587203" y="6370335"/>
            <a:ext cx="440378" cy="360000"/>
            <a:chOff x="5076056" y="174576"/>
            <a:chExt cx="3276364" cy="2678360"/>
          </a:xfrm>
        </p:grpSpPr>
        <p:sp>
          <p:nvSpPr>
            <p:cNvPr id="217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8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9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0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21" name="Group 7"/>
          <p:cNvGrpSpPr/>
          <p:nvPr/>
        </p:nvGrpSpPr>
        <p:grpSpPr>
          <a:xfrm>
            <a:off x="3730290" y="5467536"/>
            <a:ext cx="350610" cy="763094"/>
            <a:chOff x="902613" y="3448050"/>
            <a:chExt cx="377348" cy="887101"/>
          </a:xfrm>
        </p:grpSpPr>
        <p:sp>
          <p:nvSpPr>
            <p:cNvPr id="222" name="TextBox 12"/>
            <p:cNvSpPr txBox="1"/>
            <p:nvPr/>
          </p:nvSpPr>
          <p:spPr>
            <a:xfrm>
              <a:off x="902613" y="3448050"/>
              <a:ext cx="367823" cy="5038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 smtClean="0"/>
                <a:t>1</a:t>
              </a:r>
              <a:endParaRPr lang="nl-NL" sz="2200" b="1" dirty="0"/>
            </a:p>
          </p:txBody>
        </p:sp>
        <p:sp>
          <p:nvSpPr>
            <p:cNvPr id="223" name="TextBox 12"/>
            <p:cNvSpPr txBox="1"/>
            <p:nvPr/>
          </p:nvSpPr>
          <p:spPr>
            <a:xfrm>
              <a:off x="912138" y="3831312"/>
              <a:ext cx="367823" cy="5038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/>
                <a:t>2</a:t>
              </a:r>
            </a:p>
          </p:txBody>
        </p:sp>
        <p:cxnSp>
          <p:nvCxnSpPr>
            <p:cNvPr id="224" name="Straight Connector 6"/>
            <p:cNvCxnSpPr/>
            <p:nvPr/>
          </p:nvCxnSpPr>
          <p:spPr>
            <a:xfrm>
              <a:off x="929331" y="3859887"/>
              <a:ext cx="29967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5" name="TextBox 12"/>
          <p:cNvSpPr txBox="1"/>
          <p:nvPr/>
        </p:nvSpPr>
        <p:spPr>
          <a:xfrm>
            <a:off x="4058419" y="5611653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grpSp>
        <p:nvGrpSpPr>
          <p:cNvPr id="226" name="Animatie icoon"/>
          <p:cNvGrpSpPr>
            <a:grpSpLocks noChangeAspect="1"/>
          </p:cNvGrpSpPr>
          <p:nvPr/>
        </p:nvGrpSpPr>
        <p:grpSpPr>
          <a:xfrm>
            <a:off x="8625171" y="6361293"/>
            <a:ext cx="440378" cy="360000"/>
            <a:chOff x="5076056" y="174576"/>
            <a:chExt cx="3276364" cy="2678360"/>
          </a:xfrm>
        </p:grpSpPr>
        <p:sp>
          <p:nvSpPr>
            <p:cNvPr id="227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8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9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0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31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232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3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5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37" name="TextBox 12"/>
          <p:cNvSpPr txBox="1"/>
          <p:nvPr/>
        </p:nvSpPr>
        <p:spPr>
          <a:xfrm>
            <a:off x="4565762" y="5613081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sp>
        <p:nvSpPr>
          <p:cNvPr id="239" name="vraag a"/>
          <p:cNvSpPr txBox="1"/>
          <p:nvPr/>
        </p:nvSpPr>
        <p:spPr>
          <a:xfrm>
            <a:off x="5076056" y="5590401"/>
            <a:ext cx="4283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= </a:t>
            </a:r>
            <a:endParaRPr lang="nl-NL" sz="22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1351518" y="6021288"/>
            <a:ext cx="2533066" cy="430887"/>
            <a:chOff x="1351518" y="6022449"/>
            <a:chExt cx="2533066" cy="430887"/>
          </a:xfrm>
        </p:grpSpPr>
        <p:sp>
          <p:nvSpPr>
            <p:cNvPr id="242" name="vraag a"/>
            <p:cNvSpPr txBox="1"/>
            <p:nvPr/>
          </p:nvSpPr>
          <p:spPr>
            <a:xfrm>
              <a:off x="1351518" y="6022449"/>
              <a:ext cx="253306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dirty="0" err="1" smtClean="0"/>
                <a:t>opp</a:t>
              </a:r>
              <a:r>
                <a:rPr lang="nl-NL" sz="2200" i="1" dirty="0" smtClean="0"/>
                <a:t> </a:t>
              </a:r>
              <a:r>
                <a:rPr lang="nl-NL" sz="2200" dirty="0" smtClean="0"/>
                <a:t>driehoek      = </a:t>
              </a:r>
              <a:endParaRPr lang="nl-NL" sz="2200" dirty="0"/>
            </a:p>
          </p:txBody>
        </p:sp>
        <p:pic>
          <p:nvPicPr>
            <p:cNvPr id="243" name="Picture 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0884" y="6030124"/>
              <a:ext cx="391471" cy="403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17" name="Straight Arrow Connector 16"/>
          <p:cNvCxnSpPr/>
          <p:nvPr/>
        </p:nvCxnSpPr>
        <p:spPr>
          <a:xfrm>
            <a:off x="6572108" y="1010158"/>
            <a:ext cx="1657361" cy="3904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220466" y="568558"/>
            <a:ext cx="3457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3</a:t>
            </a:r>
            <a:endParaRPr lang="en-GB" sz="2200" dirty="0"/>
          </a:p>
        </p:txBody>
      </p:sp>
      <p:grpSp>
        <p:nvGrpSpPr>
          <p:cNvPr id="244" name="Animatie icoon"/>
          <p:cNvGrpSpPr>
            <a:grpSpLocks noChangeAspect="1"/>
          </p:cNvGrpSpPr>
          <p:nvPr/>
        </p:nvGrpSpPr>
        <p:grpSpPr>
          <a:xfrm>
            <a:off x="8616256" y="6364916"/>
            <a:ext cx="440378" cy="360000"/>
            <a:chOff x="5076056" y="174576"/>
            <a:chExt cx="3276364" cy="2678360"/>
          </a:xfrm>
        </p:grpSpPr>
        <p:sp>
          <p:nvSpPr>
            <p:cNvPr id="245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6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7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8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26" name="Straight Arrow Connector 25"/>
          <p:cNvCxnSpPr/>
          <p:nvPr/>
        </p:nvCxnSpPr>
        <p:spPr>
          <a:xfrm>
            <a:off x="6572108" y="1012110"/>
            <a:ext cx="0" cy="528755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084168" y="1023906"/>
            <a:ext cx="3417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1</a:t>
            </a:r>
            <a:endParaRPr lang="en-GB" sz="2200" dirty="0"/>
          </a:p>
        </p:txBody>
      </p:sp>
      <p:grpSp>
        <p:nvGrpSpPr>
          <p:cNvPr id="250" name="Animatie icoon"/>
          <p:cNvGrpSpPr>
            <a:grpSpLocks noChangeAspect="1"/>
          </p:cNvGrpSpPr>
          <p:nvPr/>
        </p:nvGrpSpPr>
        <p:grpSpPr>
          <a:xfrm>
            <a:off x="8579961" y="6348559"/>
            <a:ext cx="440378" cy="360000"/>
            <a:chOff x="5076056" y="174576"/>
            <a:chExt cx="3276364" cy="2678360"/>
          </a:xfrm>
        </p:grpSpPr>
        <p:sp>
          <p:nvSpPr>
            <p:cNvPr id="251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52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53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54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56" name="Group 7"/>
          <p:cNvGrpSpPr/>
          <p:nvPr/>
        </p:nvGrpSpPr>
        <p:grpSpPr>
          <a:xfrm>
            <a:off x="3923928" y="5831181"/>
            <a:ext cx="350610" cy="735511"/>
            <a:chOff x="902613" y="3448050"/>
            <a:chExt cx="377348" cy="887101"/>
          </a:xfrm>
        </p:grpSpPr>
        <p:sp>
          <p:nvSpPr>
            <p:cNvPr id="257" name="TextBox 12"/>
            <p:cNvSpPr txBox="1"/>
            <p:nvPr/>
          </p:nvSpPr>
          <p:spPr>
            <a:xfrm>
              <a:off x="902613" y="3448050"/>
              <a:ext cx="367823" cy="5038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 smtClean="0"/>
                <a:t>1</a:t>
              </a:r>
              <a:endParaRPr lang="nl-NL" sz="2200" b="1" dirty="0"/>
            </a:p>
          </p:txBody>
        </p:sp>
        <p:sp>
          <p:nvSpPr>
            <p:cNvPr id="258" name="TextBox 12"/>
            <p:cNvSpPr txBox="1"/>
            <p:nvPr/>
          </p:nvSpPr>
          <p:spPr>
            <a:xfrm>
              <a:off x="912138" y="3831312"/>
              <a:ext cx="367823" cy="5038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/>
                <a:t>2</a:t>
              </a:r>
            </a:p>
          </p:txBody>
        </p:sp>
        <p:cxnSp>
          <p:nvCxnSpPr>
            <p:cNvPr id="259" name="Straight Connector 6"/>
            <p:cNvCxnSpPr/>
            <p:nvPr/>
          </p:nvCxnSpPr>
          <p:spPr>
            <a:xfrm>
              <a:off x="929331" y="3859887"/>
              <a:ext cx="29967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0" name="TextBox 12"/>
          <p:cNvSpPr txBox="1"/>
          <p:nvPr/>
        </p:nvSpPr>
        <p:spPr>
          <a:xfrm>
            <a:off x="4227061" y="6053226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sp>
        <p:nvSpPr>
          <p:cNvPr id="261" name="TextBox 12"/>
          <p:cNvSpPr txBox="1"/>
          <p:nvPr/>
        </p:nvSpPr>
        <p:spPr>
          <a:xfrm>
            <a:off x="4721178" y="6053226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sp>
        <p:nvSpPr>
          <p:cNvPr id="262" name="vraag a"/>
          <p:cNvSpPr txBox="1"/>
          <p:nvPr/>
        </p:nvSpPr>
        <p:spPr>
          <a:xfrm>
            <a:off x="5223798" y="6022449"/>
            <a:ext cx="4283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= </a:t>
            </a:r>
            <a:endParaRPr lang="nl-NL" sz="2200" dirty="0"/>
          </a:p>
        </p:txBody>
      </p:sp>
      <p:sp>
        <p:nvSpPr>
          <p:cNvPr id="265" name="vraag a"/>
          <p:cNvSpPr txBox="1"/>
          <p:nvPr/>
        </p:nvSpPr>
        <p:spPr>
          <a:xfrm>
            <a:off x="1352906" y="6381328"/>
            <a:ext cx="21242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opp</a:t>
            </a:r>
            <a:r>
              <a:rPr lang="nl-NL" sz="2200" i="1" dirty="0" smtClean="0"/>
              <a:t> </a:t>
            </a:r>
            <a:r>
              <a:rPr lang="nl-NL" sz="2200" dirty="0" smtClean="0"/>
              <a:t>vierhoek = </a:t>
            </a:r>
            <a:endParaRPr lang="nl-NL" sz="2200" dirty="0"/>
          </a:p>
        </p:txBody>
      </p:sp>
      <p:sp>
        <p:nvSpPr>
          <p:cNvPr id="266" name="vraag a"/>
          <p:cNvSpPr txBox="1"/>
          <p:nvPr/>
        </p:nvSpPr>
        <p:spPr>
          <a:xfrm>
            <a:off x="4716016" y="4302621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24</a:t>
            </a:r>
            <a:endParaRPr lang="nl-NL" sz="2200" dirty="0"/>
          </a:p>
        </p:txBody>
      </p:sp>
      <p:sp>
        <p:nvSpPr>
          <p:cNvPr id="267" name="vraag a"/>
          <p:cNvSpPr txBox="1"/>
          <p:nvPr/>
        </p:nvSpPr>
        <p:spPr>
          <a:xfrm>
            <a:off x="5426571" y="4733561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5</a:t>
            </a:r>
            <a:endParaRPr lang="nl-NL" sz="2200" dirty="0"/>
          </a:p>
        </p:txBody>
      </p:sp>
      <p:sp>
        <p:nvSpPr>
          <p:cNvPr id="268" name="vraag a"/>
          <p:cNvSpPr txBox="1"/>
          <p:nvPr/>
        </p:nvSpPr>
        <p:spPr>
          <a:xfrm>
            <a:off x="5588867" y="5155804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3</a:t>
            </a:r>
            <a:endParaRPr lang="nl-NL" sz="2200" dirty="0"/>
          </a:p>
        </p:txBody>
      </p:sp>
      <p:sp>
        <p:nvSpPr>
          <p:cNvPr id="269" name="vraag a"/>
          <p:cNvSpPr txBox="1"/>
          <p:nvPr/>
        </p:nvSpPr>
        <p:spPr>
          <a:xfrm>
            <a:off x="5356211" y="5570243"/>
            <a:ext cx="6559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1,5 </a:t>
            </a:r>
            <a:endParaRPr lang="nl-NL" sz="2200" dirty="0"/>
          </a:p>
        </p:txBody>
      </p:sp>
      <p:sp>
        <p:nvSpPr>
          <p:cNvPr id="270" name="vraag a"/>
          <p:cNvSpPr txBox="1"/>
          <p:nvPr/>
        </p:nvSpPr>
        <p:spPr>
          <a:xfrm>
            <a:off x="5500227" y="6021288"/>
            <a:ext cx="6559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1,5 </a:t>
            </a:r>
            <a:endParaRPr lang="nl-NL" sz="2200" dirty="0"/>
          </a:p>
        </p:txBody>
      </p:sp>
      <p:sp>
        <p:nvSpPr>
          <p:cNvPr id="283" name="c Noordhoff"/>
          <p:cNvSpPr txBox="1"/>
          <p:nvPr/>
        </p:nvSpPr>
        <p:spPr>
          <a:xfrm>
            <a:off x="5374300" y="156803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13" name="vraag a"/>
          <p:cNvSpPr txBox="1"/>
          <p:nvPr/>
        </p:nvSpPr>
        <p:spPr>
          <a:xfrm>
            <a:off x="5584712" y="5151859"/>
            <a:ext cx="7970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3</a:t>
            </a:r>
            <a:r>
              <a:rPr lang="nl-NL" sz="2200" dirty="0" smtClean="0"/>
              <a:t> cm</a:t>
            </a:r>
            <a:endParaRPr lang="nl-NL" sz="2200" dirty="0"/>
          </a:p>
        </p:txBody>
      </p:sp>
      <p:sp>
        <p:nvSpPr>
          <p:cNvPr id="214" name="TextBox 12"/>
          <p:cNvSpPr txBox="1"/>
          <p:nvPr/>
        </p:nvSpPr>
        <p:spPr>
          <a:xfrm>
            <a:off x="6197313" y="5041751"/>
            <a:ext cx="318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2</a:t>
            </a:r>
            <a:endParaRPr lang="nl-NL" sz="1600" i="1" dirty="0"/>
          </a:p>
        </p:txBody>
      </p:sp>
      <p:sp>
        <p:nvSpPr>
          <p:cNvPr id="240" name="vraag a"/>
          <p:cNvSpPr txBox="1"/>
          <p:nvPr/>
        </p:nvSpPr>
        <p:spPr>
          <a:xfrm>
            <a:off x="5358595" y="5571350"/>
            <a:ext cx="10326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1,5 cm</a:t>
            </a:r>
            <a:endParaRPr lang="nl-NL" sz="2200" dirty="0"/>
          </a:p>
        </p:txBody>
      </p:sp>
      <p:sp>
        <p:nvSpPr>
          <p:cNvPr id="241" name="TextBox 12"/>
          <p:cNvSpPr txBox="1"/>
          <p:nvPr/>
        </p:nvSpPr>
        <p:spPr>
          <a:xfrm>
            <a:off x="6250271" y="5507707"/>
            <a:ext cx="318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2</a:t>
            </a:r>
            <a:endParaRPr lang="nl-NL" sz="1600" i="1" dirty="0"/>
          </a:p>
        </p:txBody>
      </p:sp>
      <p:sp>
        <p:nvSpPr>
          <p:cNvPr id="263" name="vraag a"/>
          <p:cNvSpPr txBox="1"/>
          <p:nvPr/>
        </p:nvSpPr>
        <p:spPr>
          <a:xfrm>
            <a:off x="5498419" y="6023442"/>
            <a:ext cx="10326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1,5 cm</a:t>
            </a:r>
            <a:endParaRPr lang="nl-NL" sz="2200" dirty="0"/>
          </a:p>
        </p:txBody>
      </p:sp>
      <p:sp>
        <p:nvSpPr>
          <p:cNvPr id="264" name="TextBox 12"/>
          <p:cNvSpPr txBox="1"/>
          <p:nvPr/>
        </p:nvSpPr>
        <p:spPr>
          <a:xfrm>
            <a:off x="6365712" y="5948866"/>
            <a:ext cx="318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2</a:t>
            </a:r>
            <a:endParaRPr lang="nl-NL" sz="1600" i="1" dirty="0"/>
          </a:p>
        </p:txBody>
      </p:sp>
      <p:sp>
        <p:nvSpPr>
          <p:cNvPr id="281" name="vraag a"/>
          <p:cNvSpPr txBox="1"/>
          <p:nvPr/>
        </p:nvSpPr>
        <p:spPr>
          <a:xfrm>
            <a:off x="6210181" y="6391961"/>
            <a:ext cx="9541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13 cm</a:t>
            </a:r>
            <a:endParaRPr lang="nl-NL" sz="2200" dirty="0"/>
          </a:p>
        </p:txBody>
      </p:sp>
      <p:sp>
        <p:nvSpPr>
          <p:cNvPr id="282" name="TextBox 12"/>
          <p:cNvSpPr txBox="1"/>
          <p:nvPr/>
        </p:nvSpPr>
        <p:spPr>
          <a:xfrm>
            <a:off x="6989401" y="6306423"/>
            <a:ext cx="318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2</a:t>
            </a:r>
            <a:endParaRPr lang="nl-NL" sz="1600" i="1" dirty="0"/>
          </a:p>
        </p:txBody>
      </p:sp>
      <p:sp>
        <p:nvSpPr>
          <p:cNvPr id="280" name="vraag a"/>
          <p:cNvSpPr txBox="1"/>
          <p:nvPr/>
        </p:nvSpPr>
        <p:spPr>
          <a:xfrm>
            <a:off x="5953403" y="6382489"/>
            <a:ext cx="4283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= </a:t>
            </a:r>
            <a:endParaRPr lang="nl-NL" sz="2200" dirty="0"/>
          </a:p>
        </p:txBody>
      </p:sp>
      <p:grpSp>
        <p:nvGrpSpPr>
          <p:cNvPr id="301" name="Animatie icoon"/>
          <p:cNvGrpSpPr>
            <a:grpSpLocks noChangeAspect="1"/>
          </p:cNvGrpSpPr>
          <p:nvPr/>
        </p:nvGrpSpPr>
        <p:grpSpPr>
          <a:xfrm>
            <a:off x="8581849" y="6348559"/>
            <a:ext cx="440378" cy="360000"/>
            <a:chOff x="5076056" y="174576"/>
            <a:chExt cx="3276364" cy="2678361"/>
          </a:xfrm>
        </p:grpSpPr>
        <p:sp>
          <p:nvSpPr>
            <p:cNvPr id="302" name="Rectangle 19"/>
            <p:cNvSpPr/>
            <p:nvPr/>
          </p:nvSpPr>
          <p:spPr>
            <a:xfrm>
              <a:off x="5076056" y="1340772"/>
              <a:ext cx="2736302" cy="1512165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3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5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06" name="Einde presentatie icoon"/>
          <p:cNvSpPr/>
          <p:nvPr/>
        </p:nvSpPr>
        <p:spPr>
          <a:xfrm>
            <a:off x="8675585" y="646568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1" name="vraag a"/>
          <p:cNvSpPr txBox="1"/>
          <p:nvPr/>
        </p:nvSpPr>
        <p:spPr>
          <a:xfrm>
            <a:off x="5426571" y="4742466"/>
            <a:ext cx="7970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5 cm</a:t>
            </a:r>
            <a:endParaRPr lang="nl-NL" sz="2200" dirty="0"/>
          </a:p>
        </p:txBody>
      </p:sp>
      <p:grpSp>
        <p:nvGrpSpPr>
          <p:cNvPr id="307" name="Animatie icoon"/>
          <p:cNvGrpSpPr>
            <a:grpSpLocks noChangeAspect="1"/>
          </p:cNvGrpSpPr>
          <p:nvPr/>
        </p:nvGrpSpPr>
        <p:grpSpPr>
          <a:xfrm>
            <a:off x="8600283" y="6348559"/>
            <a:ext cx="440378" cy="360000"/>
            <a:chOff x="5076056" y="174576"/>
            <a:chExt cx="3276364" cy="2678361"/>
          </a:xfrm>
        </p:grpSpPr>
        <p:sp>
          <p:nvSpPr>
            <p:cNvPr id="308" name="Rectangle 19"/>
            <p:cNvSpPr/>
            <p:nvPr/>
          </p:nvSpPr>
          <p:spPr>
            <a:xfrm>
              <a:off x="5076056" y="1340772"/>
              <a:ext cx="2736302" cy="1512165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9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10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11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36" name="Word_29-4"/>
          <p:cNvSpPr txBox="1"/>
          <p:nvPr/>
        </p:nvSpPr>
        <p:spPr>
          <a:xfrm>
            <a:off x="3757088" y="6342186"/>
            <a:ext cx="23884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dirty="0" smtClean="0">
                <a:latin typeface="+mj-lt"/>
              </a:rPr>
              <a:t>–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238" name="Word_29-4"/>
          <p:cNvSpPr txBox="1"/>
          <p:nvPr/>
        </p:nvSpPr>
        <p:spPr>
          <a:xfrm>
            <a:off x="4261144" y="6351711"/>
            <a:ext cx="23884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dirty="0" smtClean="0">
                <a:latin typeface="+mj-lt"/>
              </a:rPr>
              <a:t>–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249" name="Word_29-4"/>
          <p:cNvSpPr txBox="1"/>
          <p:nvPr/>
        </p:nvSpPr>
        <p:spPr>
          <a:xfrm>
            <a:off x="4765200" y="6352753"/>
            <a:ext cx="23884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dirty="0" smtClean="0">
                <a:latin typeface="+mj-lt"/>
              </a:rPr>
              <a:t>–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255" name="Word_29-4"/>
          <p:cNvSpPr txBox="1"/>
          <p:nvPr/>
        </p:nvSpPr>
        <p:spPr>
          <a:xfrm>
            <a:off x="5413272" y="6347420"/>
            <a:ext cx="23884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dirty="0" smtClean="0">
                <a:latin typeface="+mj-lt"/>
              </a:rPr>
              <a:t>–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271" name="vraag a"/>
          <p:cNvSpPr txBox="1"/>
          <p:nvPr/>
        </p:nvSpPr>
        <p:spPr>
          <a:xfrm>
            <a:off x="361710" y="1219399"/>
            <a:ext cx="46281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Kan je de oppervlakte van PQRS </a:t>
            </a:r>
            <a:r>
              <a:rPr lang="nl-NL" sz="2200" b="1" dirty="0" smtClean="0">
                <a:solidFill>
                  <a:srgbClr val="0070C0"/>
                </a:solidFill>
              </a:rPr>
              <a:t/>
            </a:r>
            <a:br>
              <a:rPr lang="nl-NL" sz="2200" b="1" dirty="0" smtClean="0">
                <a:solidFill>
                  <a:srgbClr val="0070C0"/>
                </a:solidFill>
              </a:rPr>
            </a:br>
            <a:r>
              <a:rPr lang="nl-NL" sz="2200" b="1" dirty="0" smtClean="0">
                <a:solidFill>
                  <a:srgbClr val="0070C0"/>
                </a:solidFill>
              </a:rPr>
              <a:t>met </a:t>
            </a:r>
            <a:r>
              <a:rPr lang="nl-NL" sz="2200" b="1" dirty="0">
                <a:solidFill>
                  <a:srgbClr val="0070C0"/>
                </a:solidFill>
              </a:rPr>
              <a:t>een formule uitrekenen?</a:t>
            </a:r>
          </a:p>
        </p:txBody>
      </p:sp>
      <p:sp>
        <p:nvSpPr>
          <p:cNvPr id="272" name="vraag a"/>
          <p:cNvSpPr txBox="1"/>
          <p:nvPr/>
        </p:nvSpPr>
        <p:spPr>
          <a:xfrm>
            <a:off x="361710" y="1196622"/>
            <a:ext cx="52405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Nee, daarom gaan we </a:t>
            </a:r>
            <a:r>
              <a:rPr lang="nl-NL" sz="2200" dirty="0" smtClean="0"/>
              <a:t>de </a:t>
            </a:r>
            <a:r>
              <a:rPr lang="nl-NL" sz="2200" dirty="0"/>
              <a:t>figuur inlijsten.</a:t>
            </a:r>
          </a:p>
        </p:txBody>
      </p:sp>
    </p:spTree>
    <p:extLst>
      <p:ext uri="{BB962C8B-B14F-4D97-AF65-F5344CB8AC3E}">
        <p14:creationId xmlns:p14="http://schemas.microsoft.com/office/powerpoint/2010/main" val="1370717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22222E-6 L -0.44705 -0.01782 " pathEditMode="relative" rAng="0" ptsTypes="AA">
                                      <p:cBhvr>
                                        <p:cTn id="10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61" y="-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7.40741E-7 L -0.23802 0.32014 " pathEditMode="relative" rAng="0" ptsTypes="AA">
                                      <p:cBhvr>
                                        <p:cTn id="115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10" y="15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"/>
                            </p:stCondLst>
                            <p:childTnLst>
                              <p:par>
                                <p:cTn id="1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00"/>
                            </p:stCondLst>
                            <p:childTnLst>
                              <p:par>
                                <p:cTn id="18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00"/>
                            </p:stCondLst>
                            <p:childTnLst>
                              <p:par>
                                <p:cTn id="18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59259E-6 L -0.28142 0.08519 " pathEditMode="relative" rAng="0" ptsTypes="AA">
                                      <p:cBhvr>
                                        <p:cTn id="19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80" y="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00"/>
                            </p:stCondLst>
                            <p:childTnLst>
                              <p:par>
                                <p:cTn id="2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500"/>
                            </p:stCondLst>
                            <p:childTnLst>
                              <p:par>
                                <p:cTn id="20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0.00047 L -0.14532 0.30046 " pathEditMode="relative" rAng="0" ptsTypes="AA">
                                      <p:cBhvr>
                                        <p:cTn id="204" dur="5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74" y="15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1000"/>
                            </p:stCondLst>
                            <p:childTnLst>
                              <p:par>
                                <p:cTn id="2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000"/>
                            </p:stCondLst>
                            <p:childTnLst>
                              <p:par>
                                <p:cTn id="20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500"/>
                            </p:stCondLst>
                            <p:childTnLst>
                              <p:par>
                                <p:cTn id="2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500"/>
                            </p:stCondLst>
                            <p:childTnLst>
                              <p:par>
                                <p:cTn id="22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500"/>
                            </p:stCondLst>
                            <p:childTnLst>
                              <p:par>
                                <p:cTn id="2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500"/>
                            </p:stCondLst>
                            <p:childTnLst>
                              <p:par>
                                <p:cTn id="24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07407E-6 L -0.36632 0.14653 " pathEditMode="relative" rAng="0" ptsTypes="AA">
                                      <p:cBhvr>
                                        <p:cTn id="26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16" y="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500"/>
                            </p:stCondLst>
                            <p:childTnLst>
                              <p:par>
                                <p:cTn id="2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500"/>
                            </p:stCondLst>
                            <p:childTnLst>
                              <p:par>
                                <p:cTn id="26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22222E-6 L -0.40937 0.2669 " pathEditMode="relative" rAng="0" ptsTypes="AA">
                                      <p:cBhvr>
                                        <p:cTn id="266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69" y="1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1000"/>
                            </p:stCondLst>
                            <p:childTnLst>
                              <p:par>
                                <p:cTn id="2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1000"/>
                            </p:stCondLst>
                            <p:childTnLst>
                              <p:par>
                                <p:cTn id="27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500"/>
                            </p:stCondLst>
                            <p:childTnLst>
                              <p:par>
                                <p:cTn id="2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500"/>
                            </p:stCondLst>
                            <p:childTnLst>
                              <p:par>
                                <p:cTn id="29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500"/>
                            </p:stCondLst>
                            <p:childTnLst>
                              <p:par>
                                <p:cTn id="3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500"/>
                            </p:stCondLst>
                            <p:childTnLst>
                              <p:par>
                                <p:cTn id="30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0.00046 L -0.43975 0.73056 " pathEditMode="relative" rAng="0" ptsTypes="AA">
                                      <p:cBhvr>
                                        <p:cTn id="321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97" y="3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500"/>
                            </p:stCondLst>
                            <p:childTnLst>
                              <p:par>
                                <p:cTn id="3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500"/>
                            </p:stCondLst>
                            <p:childTnLst>
                              <p:par>
                                <p:cTn id="32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7.40741E-7 L -0.43177 0.58565 " pathEditMode="relative" rAng="0" ptsTypes="AA">
                                      <p:cBhvr>
                                        <p:cTn id="3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97" y="29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1000"/>
                            </p:stCondLst>
                            <p:childTnLst>
                              <p:par>
                                <p:cTn id="3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3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>
                      <p:stCondLst>
                        <p:cond delay="indefinite"/>
                      </p:stCondLst>
                      <p:childTnLst>
                        <p:par>
                          <p:cTn id="341" fill="hold">
                            <p:stCondLst>
                              <p:cond delay="0"/>
                            </p:stCondLst>
                            <p:childTnLst>
                              <p:par>
                                <p:cTn id="3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>
                            <p:stCondLst>
                              <p:cond delay="500"/>
                            </p:stCondLst>
                            <p:childTnLst>
                              <p:par>
                                <p:cTn id="3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1" fill="hold">
                            <p:stCondLst>
                              <p:cond delay="500"/>
                            </p:stCondLst>
                            <p:childTnLst>
                              <p:par>
                                <p:cTn id="35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500"/>
                            </p:stCondLst>
                            <p:childTnLst>
                              <p:par>
                                <p:cTn id="3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500"/>
                            </p:stCondLst>
                            <p:childTnLst>
                              <p:par>
                                <p:cTn id="36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2" fill="hold">
                      <p:stCondLst>
                        <p:cond delay="indefinite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-0.30365 0.79607 " pathEditMode="relative" rAng="0" ptsTypes="AA">
                                      <p:cBhvr>
                                        <p:cTn id="3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91" y="3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500"/>
                            </p:stCondLst>
                            <p:childTnLst>
                              <p:par>
                                <p:cTn id="3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500"/>
                            </p:stCondLst>
                            <p:childTnLst>
                              <p:par>
                                <p:cTn id="38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0.00093 L -0.12275 0.72986 " pathEditMode="relative" rAng="0" ptsTypes="AA">
                                      <p:cBhvr>
                                        <p:cTn id="38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46" y="36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0" fill="hold">
                            <p:stCondLst>
                              <p:cond delay="1000"/>
                            </p:stCondLst>
                            <p:childTnLst>
                              <p:par>
                                <p:cTn id="39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3" fill="hold">
                            <p:stCondLst>
                              <p:cond delay="1000"/>
                            </p:stCondLst>
                            <p:childTnLst>
                              <p:par>
                                <p:cTn id="3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>
                      <p:stCondLst>
                        <p:cond delay="indefinite"/>
                      </p:stCondLst>
                      <p:childTnLst>
                        <p:par>
                          <p:cTn id="397" fill="hold">
                            <p:stCondLst>
                              <p:cond delay="0"/>
                            </p:stCondLst>
                            <p:childTnLst>
                              <p:par>
                                <p:cTn id="3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6" fill="hold">
                      <p:stCondLst>
                        <p:cond delay="indefinite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0"/>
                            </p:stCondLst>
                            <p:childTnLst>
                              <p:par>
                                <p:cTn id="41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7037E-6 L -0.16112 0.30324 " pathEditMode="relative" rAng="0" ptsTypes="AA">
                                      <p:cBhvr>
                                        <p:cTn id="415" dur="5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56" y="15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500"/>
                            </p:stCondLst>
                            <p:childTnLst>
                              <p:par>
                                <p:cTn id="4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500"/>
                            </p:stCondLst>
                            <p:childTnLst>
                              <p:par>
                                <p:cTn id="4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2" fill="hold">
                            <p:stCondLst>
                              <p:cond delay="500"/>
                            </p:stCondLst>
                            <p:childTnLst>
                              <p:par>
                                <p:cTn id="42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22222E-6 L -0.16736 0.24051 " pathEditMode="relative" rAng="0" ptsTypes="AA">
                                      <p:cBhvr>
                                        <p:cTn id="424" dur="500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68" y="1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1000"/>
                            </p:stCondLst>
                            <p:childTnLst>
                              <p:par>
                                <p:cTn id="4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1000"/>
                            </p:stCondLst>
                            <p:childTnLst>
                              <p:par>
                                <p:cTn id="4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>
                            <p:stCondLst>
                              <p:cond delay="1000"/>
                            </p:stCondLst>
                            <p:childTnLst>
                              <p:par>
                                <p:cTn id="43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85185E-6 L -0.125 0.17894 " pathEditMode="relative" rAng="0" ptsTypes="AA">
                                      <p:cBhvr>
                                        <p:cTn id="433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0" y="8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1500"/>
                            </p:stCondLst>
                            <p:childTnLst>
                              <p:par>
                                <p:cTn id="4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7" fill="hold">
                            <p:stCondLst>
                              <p:cond delay="1500"/>
                            </p:stCondLst>
                            <p:childTnLst>
                              <p:par>
                                <p:cTn id="4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4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30479E-6 L -0.0507 0.11849 " pathEditMode="relative" rAng="0" ptsTypes="AA">
                                      <p:cBhvr>
                                        <p:cTn id="442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35" y="59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2000"/>
                            </p:stCondLst>
                            <p:childTnLst>
                              <p:par>
                                <p:cTn id="45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7.40741E-7 L 3.61111E-6 0.05278 " pathEditMode="relative" rAng="0" ptsTypes="AA">
                                      <p:cBhvr>
                                        <p:cTn id="451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>
                            <p:stCondLst>
                              <p:cond delay="2500"/>
                            </p:stCondLst>
                            <p:childTnLst>
                              <p:par>
                                <p:cTn id="4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>
                            <p:stCondLst>
                              <p:cond delay="2500"/>
                            </p:stCondLst>
                            <p:childTnLst>
                              <p:par>
                                <p:cTn id="45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8" fill="hold">
                      <p:stCondLst>
                        <p:cond delay="indefinite"/>
                      </p:stCondLst>
                      <p:childTnLst>
                        <p:par>
                          <p:cTn id="459" fill="hold">
                            <p:stCondLst>
                              <p:cond delay="0"/>
                            </p:stCondLst>
                            <p:childTnLst>
                              <p:par>
                                <p:cTn id="4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0"/>
                            </p:stCondLst>
                            <p:childTnLst>
                              <p:par>
                                <p:cTn id="4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7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1" fill="hold">
                      <p:stCondLst>
                        <p:cond delay="0"/>
                      </p:stCondLst>
                      <p:childTnLst>
                        <p:par>
                          <p:cTn id="472" fill="hold">
                            <p:stCondLst>
                              <p:cond delay="0"/>
                            </p:stCondLst>
                            <p:childTnLst>
                              <p:par>
                                <p:cTn id="4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54" grpId="0"/>
      <p:bldP spid="55" grpId="0"/>
      <p:bldP spid="21" grpId="0"/>
      <p:bldP spid="39" grpId="0" animBg="1"/>
      <p:bldP spid="24" grpId="0"/>
      <p:bldP spid="53" grpId="0"/>
      <p:bldP spid="64" grpId="0"/>
      <p:bldP spid="82" grpId="0"/>
      <p:bldP spid="83" grpId="0"/>
      <p:bldP spid="83" grpId="1"/>
      <p:bldP spid="89" grpId="0"/>
      <p:bldP spid="154" grpId="0"/>
      <p:bldP spid="92" grpId="0" animBg="1"/>
      <p:bldP spid="19" grpId="0" animBg="1"/>
      <p:bldP spid="115" grpId="0"/>
      <p:bldP spid="115" grpId="1"/>
      <p:bldP spid="116" grpId="0" animBg="1"/>
      <p:bldP spid="120" grpId="0"/>
      <p:bldP spid="120" grpId="1"/>
      <p:bldP spid="138" grpId="0"/>
      <p:bldP spid="138" grpId="1"/>
      <p:bldP spid="170" grpId="0"/>
      <p:bldP spid="171" grpId="0"/>
      <p:bldP spid="34" grpId="0"/>
      <p:bldP spid="34" grpId="1"/>
      <p:bldP spid="177" grpId="0"/>
      <p:bldP spid="177" grpId="1"/>
      <p:bldP spid="180" grpId="0"/>
      <p:bldP spid="197" grpId="0"/>
      <p:bldP spid="198" grpId="0"/>
      <p:bldP spid="43" grpId="0"/>
      <p:bldP spid="43" grpId="1"/>
      <p:bldP spid="199" grpId="0"/>
      <p:bldP spid="199" grpId="1"/>
      <p:bldP spid="212" grpId="0"/>
      <p:bldP spid="145" grpId="0" animBg="1"/>
      <p:bldP spid="11" grpId="0"/>
      <p:bldP spid="11" grpId="1"/>
      <p:bldP spid="215" grpId="0"/>
      <p:bldP spid="215" grpId="1"/>
      <p:bldP spid="225" grpId="0"/>
      <p:bldP spid="237" grpId="0"/>
      <p:bldP spid="239" grpId="0"/>
      <p:bldP spid="20" grpId="0"/>
      <p:bldP spid="20" grpId="1"/>
      <p:bldP spid="28" grpId="0"/>
      <p:bldP spid="28" grpId="1"/>
      <p:bldP spid="260" grpId="0"/>
      <p:bldP spid="261" grpId="0"/>
      <p:bldP spid="262" grpId="0"/>
      <p:bldP spid="265" grpId="0"/>
      <p:bldP spid="266" grpId="0"/>
      <p:bldP spid="266" grpId="1"/>
      <p:bldP spid="267" grpId="0"/>
      <p:bldP spid="267" grpId="1"/>
      <p:bldP spid="268" grpId="0"/>
      <p:bldP spid="268" grpId="1"/>
      <p:bldP spid="269" grpId="0"/>
      <p:bldP spid="269" grpId="1"/>
      <p:bldP spid="270" grpId="0"/>
      <p:bldP spid="270" grpId="1"/>
      <p:bldP spid="283" grpId="0"/>
      <p:bldP spid="213" grpId="0"/>
      <p:bldP spid="240" grpId="0"/>
      <p:bldP spid="263" grpId="0"/>
      <p:bldP spid="281" grpId="0"/>
      <p:bldP spid="280" grpId="0"/>
      <p:bldP spid="306" grpId="0" animBg="1"/>
      <p:bldP spid="181" grpId="0"/>
      <p:bldP spid="236" grpId="0"/>
      <p:bldP spid="238" grpId="0"/>
      <p:bldP spid="249" grpId="0"/>
      <p:bldP spid="255" grpId="0"/>
      <p:bldP spid="271" grpId="0"/>
      <p:bldP spid="271" grpId="1"/>
      <p:bldP spid="272" grpId="0"/>
      <p:bldP spid="272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Oppervlakte ruimtefiguren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6" name="Tekstvak 5"/>
          <p:cNvSpPr txBox="1"/>
          <p:nvPr/>
        </p:nvSpPr>
        <p:spPr>
          <a:xfrm>
            <a:off x="398811" y="1181892"/>
            <a:ext cx="41932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O</a:t>
            </a:r>
            <a:r>
              <a:rPr lang="nl-NL" sz="2200" b="1" dirty="0" smtClean="0"/>
              <a:t>ppervlakte van een ruimtefiguur </a:t>
            </a:r>
            <a:r>
              <a:rPr lang="nl-NL" sz="2200" dirty="0" smtClean="0"/>
              <a:t>= oppervlakte van de buitenkant.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362396" y="2636912"/>
            <a:ext cx="8379121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l-NL" sz="2200" b="1" dirty="0" smtClean="0"/>
              <a:t>De oppervlakte van een ruimtefiguur is de oppervlakte van alle grensvlakken samen.</a:t>
            </a:r>
          </a:p>
        </p:txBody>
      </p:sp>
      <p:grpSp>
        <p:nvGrpSpPr>
          <p:cNvPr id="76" name="Groep 75"/>
          <p:cNvGrpSpPr/>
          <p:nvPr/>
        </p:nvGrpSpPr>
        <p:grpSpPr>
          <a:xfrm>
            <a:off x="4888398" y="921736"/>
            <a:ext cx="3873162" cy="1368152"/>
            <a:chOff x="4888398" y="921736"/>
            <a:chExt cx="3873162" cy="1368152"/>
          </a:xfrm>
        </p:grpSpPr>
        <p:cxnSp>
          <p:nvCxnSpPr>
            <p:cNvPr id="10" name="Rechte verbindingslijn 9"/>
            <p:cNvCxnSpPr/>
            <p:nvPr/>
          </p:nvCxnSpPr>
          <p:spPr>
            <a:xfrm>
              <a:off x="5857590" y="1320697"/>
              <a:ext cx="0" cy="969191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ep 25"/>
            <p:cNvGrpSpPr/>
            <p:nvPr/>
          </p:nvGrpSpPr>
          <p:grpSpPr>
            <a:xfrm>
              <a:off x="4888398" y="921736"/>
              <a:ext cx="3873162" cy="1368152"/>
              <a:chOff x="4572000" y="4149080"/>
              <a:chExt cx="2877642" cy="1016496"/>
            </a:xfrm>
          </p:grpSpPr>
          <p:cxnSp>
            <p:nvCxnSpPr>
              <p:cNvPr id="9" name="Rechte verbindingslijn 8"/>
              <p:cNvCxnSpPr/>
              <p:nvPr/>
            </p:nvCxnSpPr>
            <p:spPr>
              <a:xfrm>
                <a:off x="4572000" y="4149080"/>
                <a:ext cx="0" cy="72008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Rechte verbindingslijn 10"/>
              <p:cNvCxnSpPr/>
              <p:nvPr/>
            </p:nvCxnSpPr>
            <p:spPr>
              <a:xfrm>
                <a:off x="7449642" y="4445496"/>
                <a:ext cx="0" cy="72008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Rechte verbindingslijn 12"/>
              <p:cNvCxnSpPr/>
              <p:nvPr/>
            </p:nvCxnSpPr>
            <p:spPr>
              <a:xfrm>
                <a:off x="5292080" y="4445496"/>
                <a:ext cx="2157562" cy="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Rechte verbindingslijn 14"/>
              <p:cNvCxnSpPr/>
              <p:nvPr/>
            </p:nvCxnSpPr>
            <p:spPr>
              <a:xfrm>
                <a:off x="5292080" y="5165576"/>
                <a:ext cx="2157562" cy="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Rechte verbindingslijn 16"/>
              <p:cNvCxnSpPr/>
              <p:nvPr/>
            </p:nvCxnSpPr>
            <p:spPr>
              <a:xfrm>
                <a:off x="4572000" y="4149080"/>
                <a:ext cx="720080" cy="296416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Rechte verbindingslijn 18"/>
              <p:cNvCxnSpPr/>
              <p:nvPr/>
            </p:nvCxnSpPr>
            <p:spPr>
              <a:xfrm>
                <a:off x="4572000" y="4869160"/>
                <a:ext cx="720080" cy="296416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Rechte verbindingslijn 19"/>
              <p:cNvCxnSpPr/>
              <p:nvPr/>
            </p:nvCxnSpPr>
            <p:spPr>
              <a:xfrm>
                <a:off x="6729562" y="4149080"/>
                <a:ext cx="720080" cy="296416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Rechte verbindingslijn 21"/>
              <p:cNvCxnSpPr/>
              <p:nvPr/>
            </p:nvCxnSpPr>
            <p:spPr>
              <a:xfrm>
                <a:off x="4572000" y="4149080"/>
                <a:ext cx="2157562" cy="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Rechte verbindingslijn 22"/>
              <p:cNvCxnSpPr/>
              <p:nvPr/>
            </p:nvCxnSpPr>
            <p:spPr>
              <a:xfrm>
                <a:off x="6729562" y="4149080"/>
                <a:ext cx="0" cy="720080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das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Rechte verbindingslijn 23"/>
              <p:cNvCxnSpPr/>
              <p:nvPr/>
            </p:nvCxnSpPr>
            <p:spPr>
              <a:xfrm>
                <a:off x="6729562" y="4869160"/>
                <a:ext cx="720080" cy="296416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das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Rechte verbindingslijn 24"/>
            <p:cNvCxnSpPr/>
            <p:nvPr/>
          </p:nvCxnSpPr>
          <p:spPr>
            <a:xfrm>
              <a:off x="4888398" y="1890927"/>
              <a:ext cx="2903970" cy="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kstvak 27"/>
          <p:cNvSpPr txBox="1"/>
          <p:nvPr/>
        </p:nvSpPr>
        <p:spPr>
          <a:xfrm>
            <a:off x="378768" y="3501588"/>
            <a:ext cx="32403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oppervlakte bovenkant</a:t>
            </a:r>
          </a:p>
        </p:txBody>
      </p:sp>
      <p:sp>
        <p:nvSpPr>
          <p:cNvPr id="29" name="Tekstvak 28"/>
          <p:cNvSpPr txBox="1"/>
          <p:nvPr/>
        </p:nvSpPr>
        <p:spPr>
          <a:xfrm>
            <a:off x="382439" y="3932475"/>
            <a:ext cx="3888432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oppervlakte onderkant</a:t>
            </a:r>
          </a:p>
        </p:txBody>
      </p:sp>
      <p:sp>
        <p:nvSpPr>
          <p:cNvPr id="30" name="Tekstvak 29"/>
          <p:cNvSpPr txBox="1"/>
          <p:nvPr/>
        </p:nvSpPr>
        <p:spPr>
          <a:xfrm>
            <a:off x="382439" y="4364523"/>
            <a:ext cx="36887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oppervlakte voorkant</a:t>
            </a:r>
          </a:p>
        </p:txBody>
      </p:sp>
      <p:sp>
        <p:nvSpPr>
          <p:cNvPr id="31" name="Tekstvak 30"/>
          <p:cNvSpPr txBox="1"/>
          <p:nvPr/>
        </p:nvSpPr>
        <p:spPr>
          <a:xfrm>
            <a:off x="378768" y="4795410"/>
            <a:ext cx="41731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oppervlakte achterkant</a:t>
            </a:r>
          </a:p>
        </p:txBody>
      </p:sp>
      <p:sp>
        <p:nvSpPr>
          <p:cNvPr id="32" name="Tekstvak 31"/>
          <p:cNvSpPr txBox="1"/>
          <p:nvPr/>
        </p:nvSpPr>
        <p:spPr>
          <a:xfrm>
            <a:off x="398811" y="5226297"/>
            <a:ext cx="3672408" cy="43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oppervlakte rechterkant</a:t>
            </a:r>
          </a:p>
        </p:txBody>
      </p:sp>
      <p:sp>
        <p:nvSpPr>
          <p:cNvPr id="33" name="Tekstvak 32"/>
          <p:cNvSpPr txBox="1"/>
          <p:nvPr/>
        </p:nvSpPr>
        <p:spPr>
          <a:xfrm>
            <a:off x="398811" y="5659506"/>
            <a:ext cx="29490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oppervlakte linkerkant</a:t>
            </a:r>
          </a:p>
        </p:txBody>
      </p:sp>
      <p:grpSp>
        <p:nvGrpSpPr>
          <p:cNvPr id="70" name="Groep 69"/>
          <p:cNvGrpSpPr/>
          <p:nvPr/>
        </p:nvGrpSpPr>
        <p:grpSpPr>
          <a:xfrm>
            <a:off x="378768" y="5659506"/>
            <a:ext cx="3692451" cy="861774"/>
            <a:chOff x="378768" y="5659506"/>
            <a:chExt cx="3692451" cy="861774"/>
          </a:xfrm>
        </p:grpSpPr>
        <p:grpSp>
          <p:nvGrpSpPr>
            <p:cNvPr id="42" name="Groep 41"/>
            <p:cNvGrpSpPr/>
            <p:nvPr/>
          </p:nvGrpSpPr>
          <p:grpSpPr>
            <a:xfrm>
              <a:off x="378768" y="5659506"/>
              <a:ext cx="3692451" cy="430887"/>
              <a:chOff x="378768" y="5659506"/>
              <a:chExt cx="3692451" cy="430887"/>
            </a:xfrm>
          </p:grpSpPr>
          <p:cxnSp>
            <p:nvCxnSpPr>
              <p:cNvPr id="35" name="Rechte verbindingslijn 34"/>
              <p:cNvCxnSpPr>
                <a:endCxn id="36" idx="2"/>
              </p:cNvCxnSpPr>
              <p:nvPr/>
            </p:nvCxnSpPr>
            <p:spPr>
              <a:xfrm>
                <a:off x="378768" y="6090393"/>
                <a:ext cx="3418602" cy="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Tekstvak 35"/>
              <p:cNvSpPr txBox="1"/>
              <p:nvPr/>
            </p:nvSpPr>
            <p:spPr>
              <a:xfrm>
                <a:off x="3523521" y="5659506"/>
                <a:ext cx="547698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200" dirty="0" smtClean="0"/>
                  <a:t>+</a:t>
                </a:r>
              </a:p>
            </p:txBody>
          </p:sp>
        </p:grpSp>
        <p:sp>
          <p:nvSpPr>
            <p:cNvPr id="38" name="Tekstvak 37"/>
            <p:cNvSpPr txBox="1"/>
            <p:nvPr/>
          </p:nvSpPr>
          <p:spPr>
            <a:xfrm>
              <a:off x="382439" y="6090393"/>
              <a:ext cx="357203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 smtClean="0"/>
                <a:t>oppervlakte balk</a:t>
              </a:r>
            </a:p>
          </p:txBody>
        </p:sp>
      </p:grpSp>
      <p:grpSp>
        <p:nvGrpSpPr>
          <p:cNvPr id="50" name="Groep 49"/>
          <p:cNvGrpSpPr/>
          <p:nvPr/>
        </p:nvGrpSpPr>
        <p:grpSpPr>
          <a:xfrm>
            <a:off x="4259552" y="997226"/>
            <a:ext cx="4490689" cy="1639686"/>
            <a:chOff x="4259552" y="997226"/>
            <a:chExt cx="4490689" cy="1639686"/>
          </a:xfrm>
        </p:grpSpPr>
        <p:sp>
          <p:nvSpPr>
            <p:cNvPr id="40" name="Tekstvak 39"/>
            <p:cNvSpPr txBox="1"/>
            <p:nvPr/>
          </p:nvSpPr>
          <p:spPr>
            <a:xfrm>
              <a:off x="4888398" y="2082914"/>
              <a:ext cx="969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>
                  <a:solidFill>
                    <a:srgbClr val="FF0000"/>
                  </a:solidFill>
                </a:rPr>
                <a:t>5 cm</a:t>
              </a:r>
            </a:p>
          </p:txBody>
        </p:sp>
        <p:sp>
          <p:nvSpPr>
            <p:cNvPr id="39" name="Tekstvak 38"/>
            <p:cNvSpPr txBox="1"/>
            <p:nvPr/>
          </p:nvSpPr>
          <p:spPr>
            <a:xfrm>
              <a:off x="5846271" y="2267580"/>
              <a:ext cx="29039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 smtClean="0">
                  <a:solidFill>
                    <a:srgbClr val="FF0000"/>
                  </a:solidFill>
                </a:rPr>
                <a:t>15 cm</a:t>
              </a:r>
            </a:p>
          </p:txBody>
        </p:sp>
        <p:sp>
          <p:nvSpPr>
            <p:cNvPr id="41" name="Tekstvak 40"/>
            <p:cNvSpPr txBox="1"/>
            <p:nvPr/>
          </p:nvSpPr>
          <p:spPr>
            <a:xfrm>
              <a:off x="4259552" y="997226"/>
              <a:ext cx="8440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>
                  <a:solidFill>
                    <a:srgbClr val="FF0000"/>
                  </a:solidFill>
                </a:rPr>
                <a:t>4 cm</a:t>
              </a:r>
            </a:p>
          </p:txBody>
        </p:sp>
      </p:grpSp>
      <p:sp>
        <p:nvSpPr>
          <p:cNvPr id="45" name="Tekstvak 44"/>
          <p:cNvSpPr txBox="1"/>
          <p:nvPr/>
        </p:nvSpPr>
        <p:spPr>
          <a:xfrm>
            <a:off x="4865760" y="2036747"/>
            <a:ext cx="475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5</a:t>
            </a:r>
          </a:p>
        </p:txBody>
      </p:sp>
      <p:sp>
        <p:nvSpPr>
          <p:cNvPr id="46" name="Tekstvak 45"/>
          <p:cNvSpPr txBox="1"/>
          <p:nvPr/>
        </p:nvSpPr>
        <p:spPr>
          <a:xfrm>
            <a:off x="4145891" y="3502749"/>
            <a:ext cx="8121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=</a:t>
            </a:r>
          </a:p>
        </p:txBody>
      </p:sp>
      <p:sp>
        <p:nvSpPr>
          <p:cNvPr id="47" name="TextBox 12"/>
          <p:cNvSpPr txBox="1"/>
          <p:nvPr/>
        </p:nvSpPr>
        <p:spPr>
          <a:xfrm>
            <a:off x="4810887" y="3501588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sp>
        <p:nvSpPr>
          <p:cNvPr id="48" name="Tekstvak 47"/>
          <p:cNvSpPr txBox="1"/>
          <p:nvPr/>
        </p:nvSpPr>
        <p:spPr>
          <a:xfrm>
            <a:off x="6894666" y="2236222"/>
            <a:ext cx="605298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15</a:t>
            </a:r>
          </a:p>
        </p:txBody>
      </p:sp>
      <p:sp>
        <p:nvSpPr>
          <p:cNvPr id="51" name="Tekstvak 50"/>
          <p:cNvSpPr txBox="1"/>
          <p:nvPr/>
        </p:nvSpPr>
        <p:spPr>
          <a:xfrm>
            <a:off x="6224266" y="3501588"/>
            <a:ext cx="19460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= 75 cm</a:t>
            </a:r>
            <a:r>
              <a:rPr lang="nl-NL" sz="2200" baseline="30000" dirty="0" smtClean="0"/>
              <a:t>2</a:t>
            </a:r>
            <a:endParaRPr lang="nl-NL" sz="2200" dirty="0" smtClean="0"/>
          </a:p>
        </p:txBody>
      </p:sp>
      <p:grpSp>
        <p:nvGrpSpPr>
          <p:cNvPr id="52" name="Animatie icoon"/>
          <p:cNvGrpSpPr>
            <a:grpSpLocks noChangeAspect="1"/>
          </p:cNvGrpSpPr>
          <p:nvPr/>
        </p:nvGrpSpPr>
        <p:grpSpPr>
          <a:xfrm>
            <a:off x="8557137" y="6341280"/>
            <a:ext cx="440378" cy="360000"/>
            <a:chOff x="5076056" y="174576"/>
            <a:chExt cx="3276364" cy="2678360"/>
          </a:xfrm>
        </p:grpSpPr>
        <p:sp>
          <p:nvSpPr>
            <p:cNvPr id="53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4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5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7" name="Tekstvak 56"/>
          <p:cNvSpPr txBox="1"/>
          <p:nvPr/>
        </p:nvSpPr>
        <p:spPr>
          <a:xfrm>
            <a:off x="6224266" y="3933636"/>
            <a:ext cx="19460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= 75 cm</a:t>
            </a:r>
            <a:r>
              <a:rPr lang="nl-NL" sz="2200" baseline="30000" dirty="0" smtClean="0"/>
              <a:t>2</a:t>
            </a:r>
            <a:endParaRPr lang="nl-NL" sz="2200" dirty="0" smtClean="0"/>
          </a:p>
        </p:txBody>
      </p:sp>
      <p:sp>
        <p:nvSpPr>
          <p:cNvPr id="58" name="Tekstvak 57"/>
          <p:cNvSpPr txBox="1"/>
          <p:nvPr/>
        </p:nvSpPr>
        <p:spPr>
          <a:xfrm>
            <a:off x="4259552" y="966448"/>
            <a:ext cx="5007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4</a:t>
            </a:r>
          </a:p>
        </p:txBody>
      </p:sp>
      <p:sp>
        <p:nvSpPr>
          <p:cNvPr id="59" name="Tekstvak 58"/>
          <p:cNvSpPr txBox="1"/>
          <p:nvPr/>
        </p:nvSpPr>
        <p:spPr>
          <a:xfrm>
            <a:off x="4145891" y="4364523"/>
            <a:ext cx="8121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=</a:t>
            </a:r>
          </a:p>
        </p:txBody>
      </p:sp>
      <p:sp>
        <p:nvSpPr>
          <p:cNvPr id="60" name="TextBox 12"/>
          <p:cNvSpPr txBox="1"/>
          <p:nvPr/>
        </p:nvSpPr>
        <p:spPr>
          <a:xfrm>
            <a:off x="4816152" y="4364523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sp>
        <p:nvSpPr>
          <p:cNvPr id="61" name="Tekstvak 60"/>
          <p:cNvSpPr txBox="1"/>
          <p:nvPr/>
        </p:nvSpPr>
        <p:spPr>
          <a:xfrm>
            <a:off x="4865760" y="2066364"/>
            <a:ext cx="469690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5</a:t>
            </a:r>
          </a:p>
        </p:txBody>
      </p:sp>
      <p:sp>
        <p:nvSpPr>
          <p:cNvPr id="62" name="Tekstvak 61"/>
          <p:cNvSpPr txBox="1"/>
          <p:nvPr/>
        </p:nvSpPr>
        <p:spPr>
          <a:xfrm>
            <a:off x="6224266" y="4364523"/>
            <a:ext cx="21062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= 20 cm</a:t>
            </a:r>
            <a:r>
              <a:rPr lang="nl-NL" sz="2200" baseline="30000" dirty="0" smtClean="0"/>
              <a:t>2</a:t>
            </a:r>
            <a:r>
              <a:rPr lang="nl-NL" sz="2200" dirty="0" smtClean="0"/>
              <a:t> </a:t>
            </a:r>
          </a:p>
        </p:txBody>
      </p:sp>
      <p:sp>
        <p:nvSpPr>
          <p:cNvPr id="63" name="Tekstvak 62"/>
          <p:cNvSpPr txBox="1"/>
          <p:nvPr/>
        </p:nvSpPr>
        <p:spPr>
          <a:xfrm>
            <a:off x="6224266" y="4795410"/>
            <a:ext cx="21062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= 20 cm</a:t>
            </a:r>
            <a:r>
              <a:rPr lang="nl-NL" sz="2200" baseline="30000" dirty="0" smtClean="0"/>
              <a:t>2</a:t>
            </a:r>
            <a:r>
              <a:rPr lang="nl-NL" sz="2200" dirty="0" smtClean="0"/>
              <a:t> </a:t>
            </a:r>
          </a:p>
        </p:txBody>
      </p:sp>
      <p:sp>
        <p:nvSpPr>
          <p:cNvPr id="64" name="Tekstvak 63"/>
          <p:cNvSpPr txBox="1"/>
          <p:nvPr/>
        </p:nvSpPr>
        <p:spPr>
          <a:xfrm>
            <a:off x="4145891" y="5226297"/>
            <a:ext cx="8121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=</a:t>
            </a:r>
          </a:p>
        </p:txBody>
      </p:sp>
      <p:sp>
        <p:nvSpPr>
          <p:cNvPr id="65" name="Tekstvak 64"/>
          <p:cNvSpPr txBox="1"/>
          <p:nvPr/>
        </p:nvSpPr>
        <p:spPr>
          <a:xfrm>
            <a:off x="6894666" y="2236222"/>
            <a:ext cx="720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15</a:t>
            </a:r>
          </a:p>
        </p:txBody>
      </p:sp>
      <p:sp>
        <p:nvSpPr>
          <p:cNvPr id="66" name="TextBox 12"/>
          <p:cNvSpPr txBox="1"/>
          <p:nvPr/>
        </p:nvSpPr>
        <p:spPr>
          <a:xfrm>
            <a:off x="4816152" y="5226297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sp>
        <p:nvSpPr>
          <p:cNvPr id="67" name="Tekstvak 66"/>
          <p:cNvSpPr txBox="1"/>
          <p:nvPr/>
        </p:nvSpPr>
        <p:spPr>
          <a:xfrm>
            <a:off x="4270871" y="966448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4</a:t>
            </a:r>
          </a:p>
        </p:txBody>
      </p:sp>
      <p:sp>
        <p:nvSpPr>
          <p:cNvPr id="68" name="Tekstvak 67"/>
          <p:cNvSpPr txBox="1"/>
          <p:nvPr/>
        </p:nvSpPr>
        <p:spPr>
          <a:xfrm>
            <a:off x="6224266" y="5228619"/>
            <a:ext cx="21062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= 60 cm</a:t>
            </a:r>
            <a:r>
              <a:rPr lang="nl-NL" sz="2200" baseline="30000" dirty="0" smtClean="0"/>
              <a:t>2</a:t>
            </a:r>
            <a:r>
              <a:rPr lang="nl-NL" sz="2200" dirty="0" smtClean="0"/>
              <a:t> </a:t>
            </a:r>
          </a:p>
        </p:txBody>
      </p:sp>
      <p:sp>
        <p:nvSpPr>
          <p:cNvPr id="69" name="Tekstvak 68"/>
          <p:cNvSpPr txBox="1"/>
          <p:nvPr/>
        </p:nvSpPr>
        <p:spPr>
          <a:xfrm>
            <a:off x="6224266" y="5657184"/>
            <a:ext cx="21062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= 60 cm</a:t>
            </a:r>
            <a:r>
              <a:rPr lang="nl-NL" sz="2200" baseline="30000" dirty="0" smtClean="0"/>
              <a:t>2</a:t>
            </a:r>
            <a:r>
              <a:rPr lang="nl-NL" sz="2200" dirty="0" smtClean="0"/>
              <a:t> </a:t>
            </a:r>
          </a:p>
        </p:txBody>
      </p:sp>
      <p:grpSp>
        <p:nvGrpSpPr>
          <p:cNvPr id="73" name="Groep 72"/>
          <p:cNvGrpSpPr/>
          <p:nvPr/>
        </p:nvGrpSpPr>
        <p:grpSpPr>
          <a:xfrm>
            <a:off x="6012160" y="5659506"/>
            <a:ext cx="1837893" cy="430887"/>
            <a:chOff x="6012160" y="5659506"/>
            <a:chExt cx="1837893" cy="430887"/>
          </a:xfrm>
        </p:grpSpPr>
        <p:cxnSp>
          <p:nvCxnSpPr>
            <p:cNvPr id="71" name="Rechte verbindingslijn 70"/>
            <p:cNvCxnSpPr/>
            <p:nvPr/>
          </p:nvCxnSpPr>
          <p:spPr>
            <a:xfrm>
              <a:off x="6012160" y="6088071"/>
              <a:ext cx="1780208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kstvak 71"/>
            <p:cNvSpPr txBox="1"/>
            <p:nvPr/>
          </p:nvSpPr>
          <p:spPr>
            <a:xfrm>
              <a:off x="7499964" y="5659506"/>
              <a:ext cx="35008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 smtClean="0"/>
                <a:t>+</a:t>
              </a:r>
            </a:p>
          </p:txBody>
        </p:sp>
      </p:grpSp>
      <p:sp>
        <p:nvSpPr>
          <p:cNvPr id="74" name="Tekstvak 73"/>
          <p:cNvSpPr txBox="1"/>
          <p:nvPr/>
        </p:nvSpPr>
        <p:spPr>
          <a:xfrm>
            <a:off x="6224266" y="6090393"/>
            <a:ext cx="21062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= 310 cm</a:t>
            </a:r>
            <a:r>
              <a:rPr lang="nl-NL" sz="2200" baseline="30000" dirty="0" smtClean="0"/>
              <a:t>2</a:t>
            </a:r>
            <a:r>
              <a:rPr lang="nl-NL" sz="2200" dirty="0" smtClean="0"/>
              <a:t> </a:t>
            </a:r>
          </a:p>
        </p:txBody>
      </p:sp>
      <p:sp>
        <p:nvSpPr>
          <p:cNvPr id="75" name="Einde presentatie icoon"/>
          <p:cNvSpPr/>
          <p:nvPr/>
        </p:nvSpPr>
        <p:spPr>
          <a:xfrm>
            <a:off x="8557137" y="6413248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99" name="Groep 98"/>
          <p:cNvGrpSpPr/>
          <p:nvPr/>
        </p:nvGrpSpPr>
        <p:grpSpPr>
          <a:xfrm>
            <a:off x="4891666" y="921735"/>
            <a:ext cx="3869895" cy="1368153"/>
            <a:chOff x="4891666" y="921735"/>
            <a:chExt cx="3869895" cy="1368153"/>
          </a:xfrm>
        </p:grpSpPr>
        <p:grpSp>
          <p:nvGrpSpPr>
            <p:cNvPr id="97" name="Groep 96"/>
            <p:cNvGrpSpPr/>
            <p:nvPr/>
          </p:nvGrpSpPr>
          <p:grpSpPr>
            <a:xfrm>
              <a:off x="4891666" y="921735"/>
              <a:ext cx="3869895" cy="1368153"/>
              <a:chOff x="4891666" y="921735"/>
              <a:chExt cx="3869895" cy="1368153"/>
            </a:xfrm>
          </p:grpSpPr>
          <p:grpSp>
            <p:nvGrpSpPr>
              <p:cNvPr id="95" name="Groep 94"/>
              <p:cNvGrpSpPr/>
              <p:nvPr/>
            </p:nvGrpSpPr>
            <p:grpSpPr>
              <a:xfrm>
                <a:off x="4891666" y="921735"/>
                <a:ext cx="3869895" cy="1368153"/>
                <a:chOff x="4891666" y="921735"/>
                <a:chExt cx="3869895" cy="1368153"/>
              </a:xfrm>
            </p:grpSpPr>
            <p:grpSp>
              <p:nvGrpSpPr>
                <p:cNvPr id="93" name="Groep 92"/>
                <p:cNvGrpSpPr/>
                <p:nvPr/>
              </p:nvGrpSpPr>
              <p:grpSpPr>
                <a:xfrm>
                  <a:off x="4891666" y="921735"/>
                  <a:ext cx="3869895" cy="1368152"/>
                  <a:chOff x="4891666" y="921735"/>
                  <a:chExt cx="3869895" cy="1368152"/>
                </a:xfrm>
              </p:grpSpPr>
              <p:grpSp>
                <p:nvGrpSpPr>
                  <p:cNvPr id="91" name="Groep 90"/>
                  <p:cNvGrpSpPr/>
                  <p:nvPr/>
                </p:nvGrpSpPr>
                <p:grpSpPr>
                  <a:xfrm>
                    <a:off x="4891666" y="921735"/>
                    <a:ext cx="3869895" cy="1345845"/>
                    <a:chOff x="4891666" y="921735"/>
                    <a:chExt cx="3869895" cy="1345845"/>
                  </a:xfrm>
                </p:grpSpPr>
                <p:grpSp>
                  <p:nvGrpSpPr>
                    <p:cNvPr id="89" name="Groep 88"/>
                    <p:cNvGrpSpPr/>
                    <p:nvPr/>
                  </p:nvGrpSpPr>
                  <p:grpSpPr>
                    <a:xfrm>
                      <a:off x="4891666" y="921735"/>
                      <a:ext cx="3849365" cy="1345845"/>
                      <a:chOff x="4891666" y="921735"/>
                      <a:chExt cx="3849365" cy="1345845"/>
                    </a:xfrm>
                  </p:grpSpPr>
                  <p:grpSp>
                    <p:nvGrpSpPr>
                      <p:cNvPr id="87" name="Groep 86"/>
                      <p:cNvGrpSpPr/>
                      <p:nvPr/>
                    </p:nvGrpSpPr>
                    <p:grpSpPr>
                      <a:xfrm>
                        <a:off x="4891666" y="921735"/>
                        <a:ext cx="3849365" cy="1345845"/>
                        <a:chOff x="4891666" y="921735"/>
                        <a:chExt cx="3849365" cy="1345845"/>
                      </a:xfrm>
                    </p:grpSpPr>
                    <p:grpSp>
                      <p:nvGrpSpPr>
                        <p:cNvPr id="83" name="Groep 82"/>
                        <p:cNvGrpSpPr/>
                        <p:nvPr/>
                      </p:nvGrpSpPr>
                      <p:grpSpPr>
                        <a:xfrm>
                          <a:off x="4891666" y="921735"/>
                          <a:ext cx="3849365" cy="969192"/>
                          <a:chOff x="4891666" y="921735"/>
                          <a:chExt cx="3849365" cy="969192"/>
                        </a:xfrm>
                      </p:grpSpPr>
                      <p:grpSp>
                        <p:nvGrpSpPr>
                          <p:cNvPr id="81" name="Groep 80"/>
                          <p:cNvGrpSpPr/>
                          <p:nvPr/>
                        </p:nvGrpSpPr>
                        <p:grpSpPr>
                          <a:xfrm>
                            <a:off x="4891666" y="921735"/>
                            <a:ext cx="3849365" cy="398961"/>
                            <a:chOff x="4891666" y="921735"/>
                            <a:chExt cx="3849365" cy="398961"/>
                          </a:xfrm>
                        </p:grpSpPr>
                        <p:grpSp>
                          <p:nvGrpSpPr>
                            <p:cNvPr id="79" name="Groep 78"/>
                            <p:cNvGrpSpPr/>
                            <p:nvPr/>
                          </p:nvGrpSpPr>
                          <p:grpSpPr>
                            <a:xfrm>
                              <a:off x="4891666" y="921735"/>
                              <a:ext cx="2900702" cy="398961"/>
                              <a:chOff x="4891666" y="921735"/>
                              <a:chExt cx="2900702" cy="398961"/>
                            </a:xfrm>
                          </p:grpSpPr>
                          <p:sp>
                            <p:nvSpPr>
                              <p:cNvPr id="77" name="Rechthoekige driehoek 76"/>
                              <p:cNvSpPr/>
                              <p:nvPr/>
                            </p:nvSpPr>
                            <p:spPr>
                              <a:xfrm rot="10800000">
                                <a:off x="4891666" y="921735"/>
                                <a:ext cx="965924" cy="398961"/>
                              </a:xfrm>
                              <a:prstGeom prst="rtTriangle">
                                <a:avLst/>
                              </a:prstGeom>
                              <a:solidFill>
                                <a:srgbClr val="FFFF00">
                                  <a:alpha val="30196"/>
                                </a:srgbClr>
                              </a:solidFill>
                              <a:ln>
                                <a:noFill/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endParaRPr lang="nl-NL"/>
                              </a:p>
                            </p:txBody>
                          </p:sp>
                          <p:sp>
                            <p:nvSpPr>
                              <p:cNvPr id="78" name="Rechthoek 77"/>
                              <p:cNvSpPr/>
                              <p:nvPr/>
                            </p:nvSpPr>
                            <p:spPr>
                              <a:xfrm>
                                <a:off x="5857590" y="921737"/>
                                <a:ext cx="1934778" cy="398959"/>
                              </a:xfrm>
                              <a:prstGeom prst="rect">
                                <a:avLst/>
                              </a:prstGeom>
                              <a:solidFill>
                                <a:srgbClr val="FFFF00">
                                  <a:alpha val="29020"/>
                                </a:srgbClr>
                              </a:solidFill>
                              <a:ln>
                                <a:noFill/>
                              </a:ln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rtlCol="0" anchor="ctr"/>
                              <a:lstStyle/>
                              <a:p>
                                <a:pPr algn="ctr"/>
                                <a:endParaRPr lang="nl-NL"/>
                              </a:p>
                            </p:txBody>
                          </p:sp>
                        </p:grpSp>
                        <p:sp>
                          <p:nvSpPr>
                            <p:cNvPr id="80" name="Rechthoekige driehoek 79"/>
                            <p:cNvSpPr/>
                            <p:nvPr/>
                          </p:nvSpPr>
                          <p:spPr>
                            <a:xfrm>
                              <a:off x="7792368" y="921737"/>
                              <a:ext cx="948663" cy="398959"/>
                            </a:xfrm>
                            <a:prstGeom prst="rtTriangle">
                              <a:avLst/>
                            </a:prstGeom>
                            <a:solidFill>
                              <a:srgbClr val="FFFF00">
                                <a:alpha val="30196"/>
                              </a:srgbClr>
                            </a:solidFill>
                            <a:ln>
                              <a:noFill/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endParaRPr lang="nl-NL"/>
                            </a:p>
                          </p:txBody>
                        </p:sp>
                      </p:grpSp>
                      <p:sp>
                        <p:nvSpPr>
                          <p:cNvPr id="82" name="Rechthoek 81"/>
                          <p:cNvSpPr/>
                          <p:nvPr/>
                        </p:nvSpPr>
                        <p:spPr>
                          <a:xfrm>
                            <a:off x="5857590" y="1320697"/>
                            <a:ext cx="1934778" cy="570230"/>
                          </a:xfrm>
                          <a:prstGeom prst="rect">
                            <a:avLst/>
                          </a:prstGeom>
                          <a:solidFill>
                            <a:srgbClr val="FFFF00">
                              <a:alpha val="30196"/>
                            </a:srgbClr>
                          </a:solidFill>
                          <a:ln>
                            <a:noFill/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endParaRPr lang="nl-NL"/>
                          </a:p>
                        </p:txBody>
                      </p:sp>
                    </p:grpSp>
                    <p:sp>
                      <p:nvSpPr>
                        <p:cNvPr id="86" name="Rechthoek 85"/>
                        <p:cNvSpPr/>
                        <p:nvPr/>
                      </p:nvSpPr>
                      <p:spPr>
                        <a:xfrm>
                          <a:off x="5857590" y="1890927"/>
                          <a:ext cx="1934778" cy="376653"/>
                        </a:xfrm>
                        <a:prstGeom prst="rect">
                          <a:avLst/>
                        </a:prstGeom>
                        <a:solidFill>
                          <a:srgbClr val="FFFF00">
                            <a:alpha val="30196"/>
                          </a:srgbClr>
                        </a:solidFill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nl-NL"/>
                        </a:p>
                      </p:txBody>
                    </p:sp>
                  </p:grpSp>
                  <p:sp>
                    <p:nvSpPr>
                      <p:cNvPr id="88" name="Rechthoekige driehoek 87"/>
                      <p:cNvSpPr/>
                      <p:nvPr/>
                    </p:nvSpPr>
                    <p:spPr>
                      <a:xfrm>
                        <a:off x="7792368" y="1890927"/>
                        <a:ext cx="948663" cy="376653"/>
                      </a:xfrm>
                      <a:prstGeom prst="rtTriangle">
                        <a:avLst/>
                      </a:prstGeom>
                      <a:solidFill>
                        <a:srgbClr val="FFFF00">
                          <a:alpha val="30196"/>
                        </a:srgbClr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nl-NL"/>
                      </a:p>
                    </p:txBody>
                  </p:sp>
                </p:grpSp>
                <p:sp>
                  <p:nvSpPr>
                    <p:cNvPr id="90" name="Rechthoek 89"/>
                    <p:cNvSpPr/>
                    <p:nvPr/>
                  </p:nvSpPr>
                  <p:spPr>
                    <a:xfrm>
                      <a:off x="7792369" y="1320696"/>
                      <a:ext cx="969192" cy="570231"/>
                    </a:xfrm>
                    <a:prstGeom prst="rect">
                      <a:avLst/>
                    </a:prstGeom>
                    <a:solidFill>
                      <a:srgbClr val="FFFF00">
                        <a:alpha val="30196"/>
                      </a:srgb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  <p:sp>
                <p:nvSpPr>
                  <p:cNvPr id="92" name="Rechthoekige driehoek 91"/>
                  <p:cNvSpPr/>
                  <p:nvPr/>
                </p:nvSpPr>
                <p:spPr>
                  <a:xfrm rot="10800000">
                    <a:off x="7833009" y="1890926"/>
                    <a:ext cx="908022" cy="398961"/>
                  </a:xfrm>
                  <a:prstGeom prst="rtTriangle">
                    <a:avLst/>
                  </a:prstGeom>
                  <a:solidFill>
                    <a:srgbClr val="FFFF00">
                      <a:alpha val="30196"/>
                    </a:srgb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sp>
              <p:nvSpPr>
                <p:cNvPr id="94" name="Rechthoekige driehoek 93"/>
                <p:cNvSpPr/>
                <p:nvPr/>
              </p:nvSpPr>
              <p:spPr>
                <a:xfrm rot="10800000">
                  <a:off x="4891666" y="1890927"/>
                  <a:ext cx="965924" cy="398961"/>
                </a:xfrm>
                <a:prstGeom prst="rtTriangle">
                  <a:avLst/>
                </a:prstGeom>
                <a:solidFill>
                  <a:srgbClr val="FFFF00">
                    <a:alpha val="30196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sp>
            <p:nvSpPr>
              <p:cNvPr id="96" name="Rechthoek 95"/>
              <p:cNvSpPr/>
              <p:nvPr/>
            </p:nvSpPr>
            <p:spPr>
              <a:xfrm>
                <a:off x="4891666" y="1320696"/>
                <a:ext cx="954605" cy="570231"/>
              </a:xfrm>
              <a:prstGeom prst="rect">
                <a:avLst/>
              </a:prstGeom>
              <a:solidFill>
                <a:srgbClr val="FFFF00">
                  <a:alpha val="3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sp>
          <p:nvSpPr>
            <p:cNvPr id="98" name="Rechthoekige driehoek 97"/>
            <p:cNvSpPr/>
            <p:nvPr/>
          </p:nvSpPr>
          <p:spPr>
            <a:xfrm>
              <a:off x="4891666" y="921737"/>
              <a:ext cx="954605" cy="398959"/>
            </a:xfrm>
            <a:prstGeom prst="rtTriangle">
              <a:avLst/>
            </a:prstGeom>
            <a:solidFill>
              <a:srgbClr val="FFFF00">
                <a:alpha val="3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36455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9.44226E-7 L -0.04236 0.21106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0" y="10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87873E-6 L -0.20035 0.18421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0" y="9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36519E-6 L 0.02257 0.49387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0" y="2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6.29193E-7 L 0.02882 0.3331 " pathEditMode="relative" rAng="0" ptsTypes="AA">
                                      <p:cBhvr>
                                        <p:cTn id="8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59259E-6 L -0.26979 0.43657 " pathEditMode="relative" rAng="0" ptsTypes="AA">
                                      <p:cBhvr>
                                        <p:cTn id="11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00" y="21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22222E-6 L 0.09201 0.62176 " pathEditMode="relative" rAng="0" ptsTypes="AA">
                                      <p:cBhvr>
                                        <p:cTn id="12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00" y="31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 animBg="1"/>
      <p:bldP spid="28" grpId="0"/>
      <p:bldP spid="29" grpId="0"/>
      <p:bldP spid="30" grpId="0"/>
      <p:bldP spid="31" grpId="0"/>
      <p:bldP spid="32" grpId="0"/>
      <p:bldP spid="33" grpId="0"/>
      <p:bldP spid="45" grpId="0"/>
      <p:bldP spid="45" grpId="1"/>
      <p:bldP spid="46" grpId="0"/>
      <p:bldP spid="47" grpId="0"/>
      <p:bldP spid="48" grpId="0"/>
      <p:bldP spid="48" grpId="1"/>
      <p:bldP spid="51" grpId="0"/>
      <p:bldP spid="57" grpId="0"/>
      <p:bldP spid="58" grpId="0"/>
      <p:bldP spid="58" grpId="1"/>
      <p:bldP spid="59" grpId="0"/>
      <p:bldP spid="60" grpId="0"/>
      <p:bldP spid="61" grpId="0"/>
      <p:bldP spid="61" grpId="1"/>
      <p:bldP spid="62" grpId="0"/>
      <p:bldP spid="63" grpId="0"/>
      <p:bldP spid="64" grpId="0"/>
      <p:bldP spid="65" grpId="0"/>
      <p:bldP spid="65" grpId="1"/>
      <p:bldP spid="66" grpId="0"/>
      <p:bldP spid="67" grpId="0"/>
      <p:bldP spid="67" grpId="1"/>
      <p:bldP spid="68" grpId="0"/>
      <p:bldP spid="69" grpId="0"/>
      <p:bldP spid="74" grpId="0"/>
      <p:bldP spid="7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Oppervlakte cirkel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31" name="TextBox 12"/>
          <p:cNvSpPr txBox="1"/>
          <p:nvPr/>
        </p:nvSpPr>
        <p:spPr>
          <a:xfrm>
            <a:off x="467544" y="4654297"/>
            <a:ext cx="679384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/>
              <a:t>De oppervlakte </a:t>
            </a:r>
            <a:r>
              <a:rPr lang="nl-NL" sz="2200" b="1" dirty="0"/>
              <a:t>van de </a:t>
            </a:r>
            <a:r>
              <a:rPr lang="nl-NL" sz="2200" b="1" dirty="0" smtClean="0"/>
              <a:t>cirkel is </a:t>
            </a:r>
            <a:r>
              <a:rPr lang="el-GR" sz="2200" i="1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l-GR" sz="2200" i="1" dirty="0"/>
              <a:t> </a:t>
            </a:r>
            <a:r>
              <a:rPr lang="el-GR" sz="2200" i="1" dirty="0" smtClean="0"/>
              <a:t>×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straal</a:t>
            </a:r>
            <a:r>
              <a:rPr lang="en-US" sz="2200" i="1" dirty="0" smtClean="0"/>
              <a:t> </a:t>
            </a:r>
            <a:r>
              <a:rPr lang="el-GR" sz="2200" i="1" dirty="0" smtClean="0"/>
              <a:t>×</a:t>
            </a:r>
            <a:r>
              <a:rPr lang="nl-NL" sz="2200" i="1" dirty="0" smtClean="0"/>
              <a:t> straal </a:t>
            </a:r>
            <a:r>
              <a:rPr lang="nl-NL" sz="2200" dirty="0" smtClean="0"/>
              <a:t>.</a:t>
            </a:r>
            <a:endParaRPr lang="nl-NL" sz="2200" dirty="0"/>
          </a:p>
        </p:txBody>
      </p:sp>
      <p:grpSp>
        <p:nvGrpSpPr>
          <p:cNvPr id="29" name="Volgende slide icoon"/>
          <p:cNvGrpSpPr/>
          <p:nvPr/>
        </p:nvGrpSpPr>
        <p:grpSpPr>
          <a:xfrm>
            <a:off x="8603399" y="6493040"/>
            <a:ext cx="395064" cy="180020"/>
            <a:chOff x="2610762" y="4509120"/>
            <a:chExt cx="395064" cy="180020"/>
          </a:xfrm>
        </p:grpSpPr>
        <p:sp>
          <p:nvSpPr>
            <p:cNvPr id="32" name="Isosceles Triangle 3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3" name="Isosceles Triangle 3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34" name="TextBox 12"/>
          <p:cNvSpPr txBox="1"/>
          <p:nvPr/>
        </p:nvSpPr>
        <p:spPr>
          <a:xfrm>
            <a:off x="467544" y="5158353"/>
            <a:ext cx="540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 smtClean="0">
                <a:solidFill>
                  <a:srgbClr val="0070C0"/>
                </a:solidFill>
              </a:rPr>
              <a:t>oppervlakte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cirkel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dirty="0">
                <a:solidFill>
                  <a:srgbClr val="0070C0"/>
                </a:solidFill>
              </a:rPr>
              <a:t>= </a:t>
            </a:r>
            <a:r>
              <a:rPr lang="el-GR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l-GR" sz="2200" b="1" dirty="0">
                <a:solidFill>
                  <a:srgbClr val="0070C0"/>
                </a:solidFill>
              </a:rPr>
              <a:t> </a:t>
            </a:r>
            <a:r>
              <a:rPr lang="el-GR" sz="2200" dirty="0">
                <a:solidFill>
                  <a:srgbClr val="0070C0"/>
                </a:solidFill>
              </a:rPr>
              <a:t>× </a:t>
            </a:r>
            <a:r>
              <a:rPr lang="en-US" sz="2200" b="1" dirty="0" smtClean="0">
                <a:solidFill>
                  <a:srgbClr val="0070C0"/>
                </a:solidFill>
              </a:rPr>
              <a:t>straal</a:t>
            </a:r>
            <a:r>
              <a:rPr lang="en-US" sz="2200" b="1" baseline="30000" dirty="0" smtClean="0">
                <a:solidFill>
                  <a:srgbClr val="0070C0"/>
                </a:solidFill>
              </a:rPr>
              <a:t>2</a:t>
            </a:r>
            <a:endParaRPr lang="nl-NL" sz="2200" b="1" baseline="30000" dirty="0">
              <a:solidFill>
                <a:srgbClr val="0070C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3131840" y="1268760"/>
            <a:ext cx="2880320" cy="288032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47864" y="1990001"/>
            <a:ext cx="30963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/>
              <a:t>o</a:t>
            </a:r>
            <a:r>
              <a:rPr lang="en-US" sz="2200" dirty="0" err="1" smtClean="0"/>
              <a:t>ppervlakte</a:t>
            </a:r>
            <a:r>
              <a:rPr lang="en-US" sz="2200" dirty="0" smtClean="0"/>
              <a:t> </a:t>
            </a:r>
            <a:r>
              <a:rPr lang="en-US" sz="2200" dirty="0" err="1" smtClean="0"/>
              <a:t>cirkel</a:t>
            </a:r>
            <a:endParaRPr lang="en-US" sz="2200" dirty="0"/>
          </a:p>
        </p:txBody>
      </p:sp>
      <p:grpSp>
        <p:nvGrpSpPr>
          <p:cNvPr id="20" name="Animatie icoon"/>
          <p:cNvGrpSpPr>
            <a:grpSpLocks noChangeAspect="1"/>
          </p:cNvGrpSpPr>
          <p:nvPr/>
        </p:nvGrpSpPr>
        <p:grpSpPr>
          <a:xfrm>
            <a:off x="8525000" y="6231835"/>
            <a:ext cx="440378" cy="360000"/>
            <a:chOff x="5076056" y="174576"/>
            <a:chExt cx="3276364" cy="2678360"/>
          </a:xfrm>
        </p:grpSpPr>
        <p:sp>
          <p:nvSpPr>
            <p:cNvPr id="21" name="Rectangle 6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" name="Isosceles Triangle 7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" name="Oval 7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Oval 7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4564049" y="2700969"/>
            <a:ext cx="1224136" cy="792088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1967271">
            <a:off x="4847431" y="2771728"/>
            <a:ext cx="1008924" cy="428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/>
              <a:t>straal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14282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CCCFF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11" grpId="0"/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675160" y="4725144"/>
            <a:ext cx="6561136" cy="1728191"/>
            <a:chOff x="467544" y="4013448"/>
            <a:chExt cx="8421291" cy="1575792"/>
          </a:xfrm>
        </p:grpSpPr>
        <p:grpSp>
          <p:nvGrpSpPr>
            <p:cNvPr id="59" name="Group 5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61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62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0" name="Straight Connector 59"/>
            <p:cNvCxnSpPr/>
            <p:nvPr/>
          </p:nvCxnSpPr>
          <p:spPr>
            <a:xfrm>
              <a:off x="1669765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Oppervlakte cirkel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635896" y="6453336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54" name="VB"/>
          <p:cNvSpPr txBox="1"/>
          <p:nvPr/>
        </p:nvSpPr>
        <p:spPr>
          <a:xfrm>
            <a:off x="378768" y="696173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en-US" sz="2400" dirty="0" smtClean="0">
              <a:solidFill>
                <a:srgbClr val="D60093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14355" y="4365104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 smtClean="0"/>
              <a:t>Uitwerking</a:t>
            </a:r>
            <a:endParaRPr lang="nl-NL" sz="2200" i="1" dirty="0"/>
          </a:p>
        </p:txBody>
      </p:sp>
      <p:sp>
        <p:nvSpPr>
          <p:cNvPr id="24" name="Rectangle 23"/>
          <p:cNvSpPr/>
          <p:nvPr/>
        </p:nvSpPr>
        <p:spPr>
          <a:xfrm>
            <a:off x="373945" y="1124744"/>
            <a:ext cx="117371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 smtClean="0"/>
              <a:t>Opgave</a:t>
            </a:r>
            <a:endParaRPr lang="nl-NL" sz="2200" i="1" dirty="0"/>
          </a:p>
        </p:txBody>
      </p:sp>
      <p:sp>
        <p:nvSpPr>
          <p:cNvPr id="82" name="Rectangle 20"/>
          <p:cNvSpPr/>
          <p:nvPr/>
        </p:nvSpPr>
        <p:spPr>
          <a:xfrm>
            <a:off x="414586" y="2492896"/>
            <a:ext cx="11416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 smtClean="0"/>
              <a:t>Aanpak</a:t>
            </a:r>
            <a:endParaRPr lang="nl-NL" sz="2200" i="1" dirty="0"/>
          </a:p>
        </p:txBody>
      </p:sp>
      <p:sp>
        <p:nvSpPr>
          <p:cNvPr id="84" name="vraag a"/>
          <p:cNvSpPr txBox="1"/>
          <p:nvPr/>
        </p:nvSpPr>
        <p:spPr>
          <a:xfrm>
            <a:off x="414586" y="2852936"/>
            <a:ext cx="32624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Bereken eerst de straal. </a:t>
            </a:r>
            <a:endParaRPr lang="nl-NL" sz="2200" dirty="0"/>
          </a:p>
        </p:txBody>
      </p:sp>
      <p:sp>
        <p:nvSpPr>
          <p:cNvPr id="145" name="vraag a"/>
          <p:cNvSpPr txBox="1"/>
          <p:nvPr/>
        </p:nvSpPr>
        <p:spPr>
          <a:xfrm>
            <a:off x="414586" y="3207747"/>
            <a:ext cx="69990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Gebruik daarna de formule </a:t>
            </a:r>
            <a:r>
              <a:rPr lang="en-US" sz="2200" b="1" dirty="0" err="1" smtClean="0">
                <a:solidFill>
                  <a:srgbClr val="0070C0"/>
                </a:solidFill>
              </a:rPr>
              <a:t>oppervlakte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dirty="0">
                <a:solidFill>
                  <a:srgbClr val="0070C0"/>
                </a:solidFill>
              </a:rPr>
              <a:t>= </a:t>
            </a:r>
            <a:r>
              <a:rPr lang="el-GR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l-GR" sz="2200" b="1" dirty="0">
                <a:solidFill>
                  <a:srgbClr val="0070C0"/>
                </a:solidFill>
              </a:rPr>
              <a:t> </a:t>
            </a:r>
            <a:r>
              <a:rPr lang="el-GR" sz="2200" dirty="0">
                <a:solidFill>
                  <a:srgbClr val="0070C0"/>
                </a:solidFill>
              </a:rPr>
              <a:t>× </a:t>
            </a:r>
            <a:r>
              <a:rPr lang="en-US" sz="2200" b="1" dirty="0" smtClean="0">
                <a:solidFill>
                  <a:srgbClr val="0070C0"/>
                </a:solidFill>
              </a:rPr>
              <a:t>straal</a:t>
            </a:r>
            <a:r>
              <a:rPr lang="en-US" sz="2200" b="1" baseline="30000" dirty="0" smtClean="0">
                <a:solidFill>
                  <a:srgbClr val="0070C0"/>
                </a:solidFill>
              </a:rPr>
              <a:t>2</a:t>
            </a:r>
            <a:r>
              <a:rPr lang="en-US" sz="2200" dirty="0" smtClean="0"/>
              <a:t>.</a:t>
            </a:r>
            <a:endParaRPr lang="nl-NL" sz="2200" dirty="0"/>
          </a:p>
          <a:p>
            <a:endParaRPr lang="nl-NL" sz="2200" dirty="0"/>
          </a:p>
        </p:txBody>
      </p:sp>
      <p:sp>
        <p:nvSpPr>
          <p:cNvPr id="146" name="vraag a"/>
          <p:cNvSpPr txBox="1"/>
          <p:nvPr/>
        </p:nvSpPr>
        <p:spPr>
          <a:xfrm>
            <a:off x="1907704" y="5733256"/>
            <a:ext cx="97815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opp = </a:t>
            </a:r>
            <a:endParaRPr lang="nl-NL" sz="2200" dirty="0"/>
          </a:p>
        </p:txBody>
      </p:sp>
      <p:sp>
        <p:nvSpPr>
          <p:cNvPr id="147" name="TextBox 146"/>
          <p:cNvSpPr txBox="1"/>
          <p:nvPr/>
        </p:nvSpPr>
        <p:spPr>
          <a:xfrm>
            <a:off x="2759023" y="5733256"/>
            <a:ext cx="7983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π</a:t>
            </a:r>
          </a:p>
        </p:txBody>
      </p:sp>
      <p:sp>
        <p:nvSpPr>
          <p:cNvPr id="148" name="TextBox 12"/>
          <p:cNvSpPr txBox="1"/>
          <p:nvPr/>
        </p:nvSpPr>
        <p:spPr>
          <a:xfrm>
            <a:off x="3040817" y="5765194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sp>
        <p:nvSpPr>
          <p:cNvPr id="126" name="Rectangle 125"/>
          <p:cNvSpPr/>
          <p:nvPr/>
        </p:nvSpPr>
        <p:spPr>
          <a:xfrm>
            <a:off x="3923928" y="5734417"/>
            <a:ext cx="50687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/>
              <a:t> </a:t>
            </a:r>
            <a:r>
              <a:rPr lang="nl-NL" sz="2200" dirty="0"/>
              <a:t>= </a:t>
            </a:r>
            <a:endParaRPr lang="en-US" sz="2200" dirty="0"/>
          </a:p>
        </p:txBody>
      </p:sp>
      <p:sp>
        <p:nvSpPr>
          <p:cNvPr id="155" name="TextBox 12"/>
          <p:cNvSpPr txBox="1"/>
          <p:nvPr/>
        </p:nvSpPr>
        <p:spPr>
          <a:xfrm>
            <a:off x="4276193" y="5734417"/>
            <a:ext cx="1234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177 m</a:t>
            </a:r>
            <a:r>
              <a:rPr lang="nl-NL" sz="2200" baseline="30000" dirty="0" smtClean="0"/>
              <a:t>2</a:t>
            </a:r>
            <a:endParaRPr lang="nl-NL" sz="2200" baseline="30000" dirty="0"/>
          </a:p>
        </p:txBody>
      </p:sp>
      <p:sp>
        <p:nvSpPr>
          <p:cNvPr id="92" name="Oval 47"/>
          <p:cNvSpPr>
            <a:spLocks noChangeAspect="1"/>
          </p:cNvSpPr>
          <p:nvPr/>
        </p:nvSpPr>
        <p:spPr>
          <a:xfrm>
            <a:off x="1115616" y="580526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tangle 5"/>
          <p:cNvSpPr/>
          <p:nvPr/>
        </p:nvSpPr>
        <p:spPr>
          <a:xfrm>
            <a:off x="395536" y="1845985"/>
            <a:ext cx="462819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 smtClean="0"/>
              <a:t>Bereken de oppervlakte in hele m</a:t>
            </a:r>
            <a:r>
              <a:rPr lang="nl-NL" sz="2200" baseline="30000" dirty="0" smtClean="0"/>
              <a:t>2</a:t>
            </a:r>
            <a:r>
              <a:rPr lang="nl-NL" sz="2200" dirty="0" smtClean="0"/>
              <a:t>.</a:t>
            </a:r>
            <a:endParaRPr lang="en-US" sz="2200" dirty="0"/>
          </a:p>
        </p:txBody>
      </p:sp>
      <p:sp>
        <p:nvSpPr>
          <p:cNvPr id="96" name="Einde presentatie icoon"/>
          <p:cNvSpPr/>
          <p:nvPr/>
        </p:nvSpPr>
        <p:spPr>
          <a:xfrm>
            <a:off x="8596418" y="6309319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vraag a"/>
          <p:cNvSpPr txBox="1"/>
          <p:nvPr/>
        </p:nvSpPr>
        <p:spPr>
          <a:xfrm>
            <a:off x="395536" y="1484784"/>
            <a:ext cx="58644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Van een ronde vijver is de diameter 15 meter.</a:t>
            </a:r>
            <a:endParaRPr lang="nl-NL" sz="2200" dirty="0"/>
          </a:p>
        </p:txBody>
      </p:sp>
      <p:sp>
        <p:nvSpPr>
          <p:cNvPr id="35" name="Oval 47"/>
          <p:cNvSpPr>
            <a:spLocks noChangeAspect="1"/>
          </p:cNvSpPr>
          <p:nvPr/>
        </p:nvSpPr>
        <p:spPr>
          <a:xfrm>
            <a:off x="1115616" y="508518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vraag a"/>
          <p:cNvSpPr txBox="1"/>
          <p:nvPr/>
        </p:nvSpPr>
        <p:spPr>
          <a:xfrm>
            <a:off x="1907704" y="5013176"/>
            <a:ext cx="11977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s</a:t>
            </a:r>
            <a:r>
              <a:rPr lang="nl-NL" sz="2200" dirty="0" smtClean="0"/>
              <a:t>traal = </a:t>
            </a:r>
            <a:endParaRPr lang="nl-NL" sz="2200" dirty="0"/>
          </a:p>
        </p:txBody>
      </p:sp>
      <p:sp>
        <p:nvSpPr>
          <p:cNvPr id="38" name="TextBox 12"/>
          <p:cNvSpPr txBox="1"/>
          <p:nvPr/>
        </p:nvSpPr>
        <p:spPr>
          <a:xfrm>
            <a:off x="3275856" y="5013176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/>
              <a:t>:</a:t>
            </a:r>
            <a:endParaRPr lang="nl-NL" sz="2200" b="1" dirty="0"/>
          </a:p>
        </p:txBody>
      </p:sp>
      <p:sp>
        <p:nvSpPr>
          <p:cNvPr id="39" name="vraag a"/>
          <p:cNvSpPr txBox="1"/>
          <p:nvPr/>
        </p:nvSpPr>
        <p:spPr>
          <a:xfrm>
            <a:off x="3510160" y="5014337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2</a:t>
            </a:r>
            <a:endParaRPr lang="nl-NL" sz="2200" dirty="0"/>
          </a:p>
        </p:txBody>
      </p:sp>
      <p:sp>
        <p:nvSpPr>
          <p:cNvPr id="40" name="Rectangle 39"/>
          <p:cNvSpPr/>
          <p:nvPr/>
        </p:nvSpPr>
        <p:spPr>
          <a:xfrm>
            <a:off x="3777098" y="5013176"/>
            <a:ext cx="50687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/>
              <a:t> </a:t>
            </a:r>
            <a:r>
              <a:rPr lang="nl-NL" sz="2200" dirty="0"/>
              <a:t>= </a:t>
            </a:r>
            <a:endParaRPr lang="en-US" sz="2200" dirty="0"/>
          </a:p>
        </p:txBody>
      </p:sp>
      <p:sp>
        <p:nvSpPr>
          <p:cNvPr id="41" name="TextBox 12"/>
          <p:cNvSpPr txBox="1"/>
          <p:nvPr/>
        </p:nvSpPr>
        <p:spPr>
          <a:xfrm>
            <a:off x="4139952" y="5013176"/>
            <a:ext cx="1234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7,5 m</a:t>
            </a:r>
            <a:endParaRPr lang="nl-NL" sz="2200" dirty="0"/>
          </a:p>
        </p:txBody>
      </p:sp>
      <p:sp>
        <p:nvSpPr>
          <p:cNvPr id="10" name="Rectangle 9"/>
          <p:cNvSpPr/>
          <p:nvPr/>
        </p:nvSpPr>
        <p:spPr>
          <a:xfrm>
            <a:off x="3779082" y="5661248"/>
            <a:ext cx="28886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aseline="30000" dirty="0"/>
              <a:t>2</a:t>
            </a:r>
            <a:endParaRPr lang="en-US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5621" y="677315"/>
            <a:ext cx="2454360" cy="2337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4022" y="5190794"/>
            <a:ext cx="2244548" cy="734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4853794" y="1484784"/>
            <a:ext cx="7983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+mj-lt"/>
                <a:cs typeface="Times New Roman" pitchFamily="18" charset="0"/>
              </a:rPr>
              <a:t>15</a:t>
            </a:r>
            <a:endParaRPr lang="en-US" sz="2200" dirty="0">
              <a:latin typeface="+mj-lt"/>
              <a:cs typeface="Times New Roman" pitchFamily="18" charset="0"/>
            </a:endParaRPr>
          </a:p>
        </p:txBody>
      </p:sp>
      <p:grpSp>
        <p:nvGrpSpPr>
          <p:cNvPr id="46" name="Animatie icoon"/>
          <p:cNvGrpSpPr>
            <a:grpSpLocks noChangeAspect="1"/>
          </p:cNvGrpSpPr>
          <p:nvPr/>
        </p:nvGrpSpPr>
        <p:grpSpPr>
          <a:xfrm>
            <a:off x="8525000" y="6231835"/>
            <a:ext cx="440378" cy="360000"/>
            <a:chOff x="5076056" y="174576"/>
            <a:chExt cx="3276364" cy="2678360"/>
          </a:xfrm>
        </p:grpSpPr>
        <p:sp>
          <p:nvSpPr>
            <p:cNvPr id="47" name="Rectangle 6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8" name="Isosceles Triangle 7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9" name="Oval 7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Oval 7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1" name="vraag a"/>
          <p:cNvSpPr txBox="1"/>
          <p:nvPr/>
        </p:nvSpPr>
        <p:spPr>
          <a:xfrm>
            <a:off x="4142097" y="5014337"/>
            <a:ext cx="5774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7,5</a:t>
            </a:r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2266436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62179E-6 L -0.21267 0.514 " pathEditMode="relative" rAng="0" ptsTypes="AA">
                                      <p:cBhvr>
                                        <p:cTn id="5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42" y="25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8.53574E-7 L -0.08698 0.10502 " pathEditMode="relative" rAng="0" ptsTypes="AA">
                                      <p:cBhvr>
                                        <p:cTn id="9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58" y="52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54" grpId="0"/>
      <p:bldP spid="21" grpId="0"/>
      <p:bldP spid="24" grpId="0"/>
      <p:bldP spid="82" grpId="0"/>
      <p:bldP spid="84" grpId="0"/>
      <p:bldP spid="145" grpId="0"/>
      <p:bldP spid="146" grpId="0"/>
      <p:bldP spid="147" grpId="0"/>
      <p:bldP spid="148" grpId="0"/>
      <p:bldP spid="126" grpId="0"/>
      <p:bldP spid="92" grpId="0" animBg="1"/>
      <p:bldP spid="6" grpId="0"/>
      <p:bldP spid="96" grpId="0" animBg="1"/>
      <p:bldP spid="55" grpId="0"/>
      <p:bldP spid="35" grpId="0" animBg="1"/>
      <p:bldP spid="36" grpId="0"/>
      <p:bldP spid="38" grpId="0"/>
      <p:bldP spid="39" grpId="0"/>
      <p:bldP spid="40" grpId="0"/>
      <p:bldP spid="10" grpId="0"/>
      <p:bldP spid="45" grpId="0"/>
      <p:bldP spid="45" grpId="1"/>
      <p:bldP spid="51" grpId="0"/>
      <p:bldP spid="51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08" y="3429000"/>
            <a:ext cx="2839163" cy="2195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Omtrek cirkel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31" name="TextBox 12"/>
          <p:cNvSpPr txBox="1"/>
          <p:nvPr/>
        </p:nvSpPr>
        <p:spPr>
          <a:xfrm>
            <a:off x="467544" y="1988840"/>
            <a:ext cx="56188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Het getal </a:t>
            </a:r>
            <a:r>
              <a:rPr lang="nl-NL" sz="22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nl-NL" sz="2200" dirty="0" smtClean="0"/>
              <a:t> </a:t>
            </a:r>
            <a:r>
              <a:rPr lang="nl-NL" sz="2200" dirty="0"/>
              <a:t>gebruik je bij het berekenen van</a:t>
            </a:r>
          </a:p>
          <a:p>
            <a:r>
              <a:rPr lang="nl-NL" sz="2200" dirty="0"/>
              <a:t>de </a:t>
            </a:r>
            <a:r>
              <a:rPr lang="nl-NL" sz="2200" b="1" dirty="0"/>
              <a:t>omtrek van de cirkel</a:t>
            </a:r>
            <a:r>
              <a:rPr lang="nl-NL" sz="2200" dirty="0"/>
              <a:t>.</a:t>
            </a:r>
          </a:p>
        </p:txBody>
      </p:sp>
      <p:grpSp>
        <p:nvGrpSpPr>
          <p:cNvPr id="29" name="Volgende slide icoon"/>
          <p:cNvGrpSpPr/>
          <p:nvPr/>
        </p:nvGrpSpPr>
        <p:grpSpPr>
          <a:xfrm>
            <a:off x="8603399" y="6493040"/>
            <a:ext cx="395064" cy="180020"/>
            <a:chOff x="2610762" y="4509120"/>
            <a:chExt cx="395064" cy="180020"/>
          </a:xfrm>
        </p:grpSpPr>
        <p:sp>
          <p:nvSpPr>
            <p:cNvPr id="32" name="Isosceles Triangle 3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3" name="Isosceles Triangle 3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34" name="TextBox 12"/>
          <p:cNvSpPr txBox="1"/>
          <p:nvPr/>
        </p:nvSpPr>
        <p:spPr>
          <a:xfrm>
            <a:off x="467544" y="2708920"/>
            <a:ext cx="44881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omtrek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cirkel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dirty="0">
                <a:solidFill>
                  <a:srgbClr val="0070C0"/>
                </a:solidFill>
              </a:rPr>
              <a:t>= </a:t>
            </a:r>
            <a:r>
              <a:rPr lang="el-GR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l-GR" sz="2200" b="1" dirty="0">
                <a:solidFill>
                  <a:srgbClr val="0070C0"/>
                </a:solidFill>
              </a:rPr>
              <a:t> </a:t>
            </a:r>
            <a:r>
              <a:rPr lang="el-GR" sz="2200" dirty="0">
                <a:solidFill>
                  <a:srgbClr val="0070C0"/>
                </a:solidFill>
              </a:rPr>
              <a:t>× </a:t>
            </a:r>
            <a:r>
              <a:rPr lang="en-US" sz="2200" b="1" dirty="0">
                <a:solidFill>
                  <a:srgbClr val="0070C0"/>
                </a:solidFill>
              </a:rPr>
              <a:t>diameter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4716016" y="3081770"/>
            <a:ext cx="2624588" cy="25197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3" idx="2"/>
            <a:endCxn id="3" idx="6"/>
          </p:cNvCxnSpPr>
          <p:nvPr/>
        </p:nvCxnSpPr>
        <p:spPr>
          <a:xfrm>
            <a:off x="4716016" y="4341620"/>
            <a:ext cx="2624588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336473" y="3941007"/>
            <a:ext cx="18998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diameter</a:t>
            </a:r>
            <a:endParaRPr lang="en-US" sz="2200" dirty="0"/>
          </a:p>
        </p:txBody>
      </p:sp>
      <p:sp>
        <p:nvSpPr>
          <p:cNvPr id="17" name="Oval 16"/>
          <p:cNvSpPr/>
          <p:nvPr/>
        </p:nvSpPr>
        <p:spPr>
          <a:xfrm>
            <a:off x="4715520" y="3084862"/>
            <a:ext cx="2624588" cy="25197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7543" y="969695"/>
            <a:ext cx="658034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De deling </a:t>
            </a:r>
            <a:r>
              <a:rPr lang="nl-NL" sz="2200" i="1" dirty="0"/>
              <a:t>omtrek cirkel : diameter </a:t>
            </a:r>
            <a:r>
              <a:rPr lang="nl-NL" sz="2200" dirty="0"/>
              <a:t>geeft steeds </a:t>
            </a:r>
            <a:r>
              <a:rPr lang="nl-NL" sz="2200" dirty="0" smtClean="0"/>
              <a:t>hetzelfde </a:t>
            </a:r>
            <a:r>
              <a:rPr lang="en-US" sz="2200" dirty="0" err="1" smtClean="0"/>
              <a:t>antwoord</a:t>
            </a:r>
            <a:r>
              <a:rPr lang="en-US" sz="2200" dirty="0"/>
              <a:t>, </a:t>
            </a:r>
            <a:r>
              <a:rPr lang="en-US" sz="2200" dirty="0" err="1" smtClean="0"/>
              <a:t>namelijk</a:t>
            </a:r>
            <a:r>
              <a:rPr lang="en-US" sz="2200" dirty="0" smtClean="0"/>
              <a:t> 3,141592653589…</a:t>
            </a:r>
            <a:endParaRPr lang="en-US" sz="22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5632335" y="1739136"/>
            <a:ext cx="1038450" cy="57664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38778" y="2130326"/>
            <a:ext cx="5760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p</a:t>
            </a:r>
            <a:r>
              <a:rPr lang="en-US" sz="2200" b="1" dirty="0" smtClean="0"/>
              <a:t>i </a:t>
            </a:r>
            <a:endParaRPr lang="en-US" sz="2200" b="1" dirty="0"/>
          </a:p>
        </p:txBody>
      </p:sp>
      <p:sp>
        <p:nvSpPr>
          <p:cNvPr id="14" name="Rectangle 13"/>
          <p:cNvSpPr/>
          <p:nvPr/>
        </p:nvSpPr>
        <p:spPr>
          <a:xfrm>
            <a:off x="7054454" y="2134017"/>
            <a:ext cx="39786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 smtClean="0">
                <a:latin typeface="Times New Roman" pitchFamily="18" charset="0"/>
                <a:cs typeface="Times New Roman" pitchFamily="18" charset="0"/>
              </a:rPr>
              <a:t> π</a:t>
            </a:r>
            <a:endParaRPr lang="en-US" sz="2200" dirty="0"/>
          </a:p>
        </p:txBody>
      </p:sp>
      <p:sp>
        <p:nvSpPr>
          <p:cNvPr id="25" name="TextBox 24"/>
          <p:cNvSpPr txBox="1"/>
          <p:nvPr/>
        </p:nvSpPr>
        <p:spPr>
          <a:xfrm>
            <a:off x="7340604" y="3645024"/>
            <a:ext cx="18998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/>
              <a:t>omtrek</a:t>
            </a:r>
            <a:endParaRPr lang="en-US" sz="2200" dirty="0"/>
          </a:p>
        </p:txBody>
      </p:sp>
      <p:grpSp>
        <p:nvGrpSpPr>
          <p:cNvPr id="26" name="Animatie icoon"/>
          <p:cNvGrpSpPr>
            <a:grpSpLocks noChangeAspect="1"/>
          </p:cNvGrpSpPr>
          <p:nvPr/>
        </p:nvGrpSpPr>
        <p:grpSpPr>
          <a:xfrm>
            <a:off x="8525000" y="6231835"/>
            <a:ext cx="440378" cy="360000"/>
            <a:chOff x="5076056" y="174576"/>
            <a:chExt cx="3276364" cy="2678360"/>
          </a:xfrm>
        </p:grpSpPr>
        <p:sp>
          <p:nvSpPr>
            <p:cNvPr id="27" name="Rectangle 6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8" name="Isosceles Triangle 7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5" name="Oval 7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Oval 7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37" name="Animatie icoon"/>
          <p:cNvGrpSpPr>
            <a:grpSpLocks noChangeAspect="1"/>
          </p:cNvGrpSpPr>
          <p:nvPr/>
        </p:nvGrpSpPr>
        <p:grpSpPr>
          <a:xfrm>
            <a:off x="8525001" y="6226320"/>
            <a:ext cx="440378" cy="360000"/>
            <a:chOff x="5076056" y="174576"/>
            <a:chExt cx="3276364" cy="2678360"/>
          </a:xfrm>
        </p:grpSpPr>
        <p:sp>
          <p:nvSpPr>
            <p:cNvPr id="38" name="Rectangle 6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9" name="Isosceles Triangle 7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0" name="Oval 7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1" name="Oval 7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42" name="Animatie icoon"/>
          <p:cNvGrpSpPr>
            <a:grpSpLocks noChangeAspect="1"/>
          </p:cNvGrpSpPr>
          <p:nvPr/>
        </p:nvGrpSpPr>
        <p:grpSpPr>
          <a:xfrm>
            <a:off x="8525002" y="6210059"/>
            <a:ext cx="440378" cy="360000"/>
            <a:chOff x="5076056" y="174576"/>
            <a:chExt cx="3276364" cy="2678360"/>
          </a:xfrm>
        </p:grpSpPr>
        <p:sp>
          <p:nvSpPr>
            <p:cNvPr id="43" name="Rectangle 6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" name="Isosceles Triangle 7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5" name="Oval 7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6" name="Oval 7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982066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8" grpId="0"/>
      <p:bldP spid="17" grpId="0" animBg="1"/>
      <p:bldP spid="9" grpId="0"/>
      <p:bldP spid="13" grpId="0"/>
      <p:bldP spid="14" grpId="0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675160" y="5516070"/>
            <a:ext cx="6561136" cy="937265"/>
            <a:chOff x="467544" y="4013448"/>
            <a:chExt cx="8421291" cy="1575792"/>
          </a:xfrm>
        </p:grpSpPr>
        <p:grpSp>
          <p:nvGrpSpPr>
            <p:cNvPr id="59" name="Group 5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61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62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0" name="Straight Connector 59"/>
            <p:cNvCxnSpPr/>
            <p:nvPr/>
          </p:nvCxnSpPr>
          <p:spPr>
            <a:xfrm>
              <a:off x="1669765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Omtrek cirkel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635896" y="6453336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54" name="VB"/>
          <p:cNvSpPr txBox="1"/>
          <p:nvPr/>
        </p:nvSpPr>
        <p:spPr>
          <a:xfrm>
            <a:off x="378768" y="696173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en-US" sz="2400" dirty="0" smtClean="0">
              <a:solidFill>
                <a:srgbClr val="D60093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14355" y="5086345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 smtClean="0"/>
              <a:t>Uitwerking</a:t>
            </a:r>
            <a:endParaRPr lang="nl-NL" sz="2200" i="1" dirty="0"/>
          </a:p>
        </p:txBody>
      </p:sp>
      <p:sp>
        <p:nvSpPr>
          <p:cNvPr id="24" name="Rectangle 23"/>
          <p:cNvSpPr/>
          <p:nvPr/>
        </p:nvSpPr>
        <p:spPr>
          <a:xfrm>
            <a:off x="373945" y="1124744"/>
            <a:ext cx="117371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 smtClean="0"/>
              <a:t>Opgave</a:t>
            </a:r>
            <a:endParaRPr lang="nl-NL" sz="2200" i="1" dirty="0"/>
          </a:p>
        </p:txBody>
      </p:sp>
      <p:sp>
        <p:nvSpPr>
          <p:cNvPr id="82" name="Rectangle 20"/>
          <p:cNvSpPr/>
          <p:nvPr/>
        </p:nvSpPr>
        <p:spPr>
          <a:xfrm>
            <a:off x="414586" y="2826221"/>
            <a:ext cx="11416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 smtClean="0"/>
              <a:t>Aanpak</a:t>
            </a:r>
            <a:endParaRPr lang="nl-NL" sz="2200" i="1" dirty="0"/>
          </a:p>
        </p:txBody>
      </p:sp>
      <p:sp>
        <p:nvSpPr>
          <p:cNvPr id="84" name="vraag a"/>
          <p:cNvSpPr txBox="1"/>
          <p:nvPr/>
        </p:nvSpPr>
        <p:spPr>
          <a:xfrm>
            <a:off x="414586" y="3617148"/>
            <a:ext cx="79079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nl-NL" sz="2200" dirty="0" smtClean="0"/>
              <a:t>Gebruik bij de berekening de 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nl-NL" sz="2200" dirty="0" smtClean="0"/>
              <a:t>–toets van je rekenmachine.</a:t>
            </a:r>
            <a:endParaRPr lang="nl-NL" sz="2200" dirty="0"/>
          </a:p>
        </p:txBody>
      </p:sp>
      <p:sp>
        <p:nvSpPr>
          <p:cNvPr id="145" name="vraag a"/>
          <p:cNvSpPr txBox="1"/>
          <p:nvPr/>
        </p:nvSpPr>
        <p:spPr>
          <a:xfrm>
            <a:off x="414586" y="3207747"/>
            <a:ext cx="682270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nl-NL" sz="2200" dirty="0" smtClean="0"/>
              <a:t>Gebruik de formule </a:t>
            </a:r>
            <a:r>
              <a:rPr lang="en-US" sz="2200" b="1" dirty="0" err="1">
                <a:solidFill>
                  <a:srgbClr val="0070C0"/>
                </a:solidFill>
              </a:rPr>
              <a:t>omtrek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cirkel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dirty="0">
                <a:solidFill>
                  <a:srgbClr val="0070C0"/>
                </a:solidFill>
              </a:rPr>
              <a:t>= </a:t>
            </a:r>
            <a:r>
              <a:rPr lang="el-GR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l-GR" sz="2200" b="1" dirty="0">
                <a:solidFill>
                  <a:srgbClr val="0070C0"/>
                </a:solidFill>
              </a:rPr>
              <a:t> </a:t>
            </a:r>
            <a:r>
              <a:rPr lang="el-GR" sz="2200" dirty="0">
                <a:solidFill>
                  <a:srgbClr val="0070C0"/>
                </a:solidFill>
              </a:rPr>
              <a:t>× </a:t>
            </a:r>
            <a:r>
              <a:rPr lang="en-US" sz="2200" b="1" dirty="0" smtClean="0">
                <a:solidFill>
                  <a:srgbClr val="0070C0"/>
                </a:solidFill>
              </a:rPr>
              <a:t>diameter</a:t>
            </a:r>
            <a:r>
              <a:rPr lang="en-US" sz="2200" dirty="0" smtClean="0"/>
              <a:t>.</a:t>
            </a:r>
            <a:endParaRPr lang="nl-NL" sz="2200" dirty="0"/>
          </a:p>
          <a:p>
            <a:endParaRPr lang="nl-NL" sz="2200" dirty="0"/>
          </a:p>
        </p:txBody>
      </p:sp>
      <p:sp>
        <p:nvSpPr>
          <p:cNvPr id="146" name="vraag a"/>
          <p:cNvSpPr txBox="1"/>
          <p:nvPr/>
        </p:nvSpPr>
        <p:spPr>
          <a:xfrm>
            <a:off x="1907704" y="5733256"/>
            <a:ext cx="25170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o</a:t>
            </a:r>
            <a:r>
              <a:rPr lang="nl-NL" sz="2200" dirty="0" smtClean="0"/>
              <a:t>mtrek grasveld = </a:t>
            </a:r>
            <a:endParaRPr lang="nl-NL" sz="2200" dirty="0"/>
          </a:p>
        </p:txBody>
      </p:sp>
      <p:sp>
        <p:nvSpPr>
          <p:cNvPr id="147" name="TextBox 146"/>
          <p:cNvSpPr txBox="1"/>
          <p:nvPr/>
        </p:nvSpPr>
        <p:spPr>
          <a:xfrm>
            <a:off x="4349738" y="5733256"/>
            <a:ext cx="7983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π</a:t>
            </a:r>
          </a:p>
        </p:txBody>
      </p:sp>
      <p:sp>
        <p:nvSpPr>
          <p:cNvPr id="148" name="TextBox 12"/>
          <p:cNvSpPr txBox="1"/>
          <p:nvPr/>
        </p:nvSpPr>
        <p:spPr>
          <a:xfrm>
            <a:off x="4631532" y="5765194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sp>
        <p:nvSpPr>
          <p:cNvPr id="126" name="Rectangle 125"/>
          <p:cNvSpPr/>
          <p:nvPr/>
        </p:nvSpPr>
        <p:spPr>
          <a:xfrm>
            <a:off x="5289266" y="5734417"/>
            <a:ext cx="50687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/>
              <a:t> </a:t>
            </a:r>
            <a:r>
              <a:rPr lang="nl-NL" sz="2200" dirty="0"/>
              <a:t>= </a:t>
            </a:r>
            <a:endParaRPr lang="en-US" sz="2200" dirty="0"/>
          </a:p>
        </p:txBody>
      </p:sp>
      <p:sp>
        <p:nvSpPr>
          <p:cNvPr id="155" name="TextBox 12"/>
          <p:cNvSpPr txBox="1"/>
          <p:nvPr/>
        </p:nvSpPr>
        <p:spPr>
          <a:xfrm>
            <a:off x="5641531" y="5734417"/>
            <a:ext cx="1234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37,70 m</a:t>
            </a:r>
            <a:endParaRPr lang="nl-NL" sz="2200" dirty="0"/>
          </a:p>
        </p:txBody>
      </p:sp>
      <p:sp>
        <p:nvSpPr>
          <p:cNvPr id="92" name="Oval 47"/>
          <p:cNvSpPr>
            <a:spLocks noChangeAspect="1"/>
          </p:cNvSpPr>
          <p:nvPr/>
        </p:nvSpPr>
        <p:spPr>
          <a:xfrm>
            <a:off x="1115616" y="580526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extBox 2"/>
          <p:cNvSpPr txBox="1"/>
          <p:nvPr/>
        </p:nvSpPr>
        <p:spPr>
          <a:xfrm>
            <a:off x="414586" y="3212103"/>
            <a:ext cx="46534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200" dirty="0" err="1" smtClean="0"/>
              <a:t>Eromheen</a:t>
            </a:r>
            <a:r>
              <a:rPr lang="en-US" sz="2200" dirty="0" smtClean="0"/>
              <a:t> </a:t>
            </a:r>
            <a:r>
              <a:rPr lang="en-US" sz="2200" dirty="0" err="1" smtClean="0"/>
              <a:t>wil</a:t>
            </a:r>
            <a:r>
              <a:rPr lang="en-US" sz="2200" dirty="0" smtClean="0"/>
              <a:t> </a:t>
            </a:r>
            <a:r>
              <a:rPr lang="en-US" sz="2200" dirty="0" err="1" smtClean="0"/>
              <a:t>zeggen</a:t>
            </a:r>
            <a:r>
              <a:rPr lang="en-US" sz="2200" dirty="0" smtClean="0"/>
              <a:t> de </a:t>
            </a:r>
            <a:r>
              <a:rPr lang="en-US" sz="2200" dirty="0" err="1" smtClean="0"/>
              <a:t>omtrek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sp>
        <p:nvSpPr>
          <p:cNvPr id="6" name="Rectangle 5"/>
          <p:cNvSpPr/>
          <p:nvPr/>
        </p:nvSpPr>
        <p:spPr>
          <a:xfrm>
            <a:off x="395536" y="1845985"/>
            <a:ext cx="343555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Er moet een hek omheen.</a:t>
            </a:r>
            <a:endParaRPr lang="en-US" sz="2200" dirty="0"/>
          </a:p>
        </p:txBody>
      </p:sp>
      <p:grpSp>
        <p:nvGrpSpPr>
          <p:cNvPr id="8" name="Group 7"/>
          <p:cNvGrpSpPr/>
          <p:nvPr/>
        </p:nvGrpSpPr>
        <p:grpSpPr>
          <a:xfrm>
            <a:off x="414586" y="4049196"/>
            <a:ext cx="7968250" cy="1107996"/>
            <a:chOff x="656921" y="4437112"/>
            <a:chExt cx="7968250" cy="1107996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5992" y="4771080"/>
              <a:ext cx="681187" cy="4400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3" name="vraag a"/>
            <p:cNvSpPr txBox="1"/>
            <p:nvPr/>
          </p:nvSpPr>
          <p:spPr>
            <a:xfrm>
              <a:off x="656921" y="4437112"/>
              <a:ext cx="796825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itchFamily="34" charset="0"/>
                <a:buChar char="•"/>
              </a:pPr>
              <a:r>
                <a:rPr lang="nl-NL" sz="2200" dirty="0" smtClean="0"/>
                <a:t>Krijg je als antwoord 12</a:t>
              </a:r>
              <a:r>
                <a:rPr lang="en-US" sz="2200" dirty="0" smtClean="0">
                  <a:latin typeface="Times New Roman" pitchFamily="18" charset="0"/>
                  <a:cs typeface="Times New Roman" pitchFamily="18" charset="0"/>
                </a:rPr>
                <a:t>π </a:t>
              </a:r>
              <a:r>
                <a:rPr lang="en-US" sz="2200" dirty="0" err="1" smtClean="0">
                  <a:latin typeface="+mj-lt"/>
                  <a:cs typeface="Times New Roman" pitchFamily="18" charset="0"/>
                </a:rPr>
                <a:t>gebruik</a:t>
              </a:r>
              <a:r>
                <a:rPr lang="en-US" sz="2200" dirty="0" smtClean="0">
                  <a:latin typeface="+mj-lt"/>
                  <a:cs typeface="Times New Roman" pitchFamily="18" charset="0"/>
                </a:rPr>
                <a:t> </a:t>
              </a:r>
              <a:r>
                <a:rPr lang="en-US" sz="2200" dirty="0" err="1" smtClean="0">
                  <a:latin typeface="+mj-lt"/>
                  <a:cs typeface="Times New Roman" pitchFamily="18" charset="0"/>
                </a:rPr>
                <a:t>dan</a:t>
              </a:r>
              <a:r>
                <a:rPr lang="en-US" sz="2200" dirty="0" smtClean="0">
                  <a:latin typeface="+mj-lt"/>
                  <a:cs typeface="Times New Roman" pitchFamily="18" charset="0"/>
                </a:rPr>
                <a:t> </a:t>
              </a:r>
              <a:br>
                <a:rPr lang="en-US" sz="2200" dirty="0" smtClean="0">
                  <a:latin typeface="+mj-lt"/>
                  <a:cs typeface="Times New Roman" pitchFamily="18" charset="0"/>
                </a:rPr>
              </a:br>
              <a:r>
                <a:rPr lang="en-US" sz="2200" dirty="0" smtClean="0">
                  <a:latin typeface="+mj-lt"/>
                  <a:cs typeface="Times New Roman" pitchFamily="18" charset="0"/>
                </a:rPr>
                <a:t>de </a:t>
              </a:r>
              <a:r>
                <a:rPr lang="en-US" sz="2200" dirty="0" err="1" smtClean="0">
                  <a:latin typeface="+mj-lt"/>
                  <a:cs typeface="Times New Roman" pitchFamily="18" charset="0"/>
                </a:rPr>
                <a:t>wisseltoets</a:t>
              </a:r>
              <a:r>
                <a:rPr lang="en-US" sz="2200" dirty="0" smtClean="0">
                  <a:latin typeface="+mj-lt"/>
                  <a:cs typeface="Times New Roman" pitchFamily="18" charset="0"/>
                </a:rPr>
                <a:t>          of          .</a:t>
              </a:r>
              <a:endParaRPr lang="en-US" sz="2200" dirty="0">
                <a:latin typeface="+mj-lt"/>
                <a:cs typeface="Times New Roman" pitchFamily="18" charset="0"/>
              </a:endParaRPr>
            </a:p>
            <a:p>
              <a:endParaRPr lang="nl-NL" sz="2200" dirty="0"/>
            </a:p>
          </p:txBody>
        </p:sp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9397" y="4796156"/>
              <a:ext cx="654252" cy="3899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9" name="TextBox 8"/>
          <p:cNvSpPr txBox="1"/>
          <p:nvPr/>
        </p:nvSpPr>
        <p:spPr>
          <a:xfrm>
            <a:off x="395536" y="2206025"/>
            <a:ext cx="46983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/>
              <a:t>Rond</a:t>
            </a:r>
            <a:r>
              <a:rPr lang="en-US" sz="2200" dirty="0" smtClean="0"/>
              <a:t> </a:t>
            </a:r>
            <a:r>
              <a:rPr lang="en-US" sz="2200" dirty="0" err="1" smtClean="0"/>
              <a:t>af</a:t>
            </a:r>
            <a:r>
              <a:rPr lang="en-US" sz="2200" dirty="0" smtClean="0"/>
              <a:t> op 2 </a:t>
            </a:r>
            <a:r>
              <a:rPr lang="en-US" sz="2200" dirty="0" err="1" smtClean="0"/>
              <a:t>decimalen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sp>
        <p:nvSpPr>
          <p:cNvPr id="96" name="Einde presentatie icoon"/>
          <p:cNvSpPr/>
          <p:nvPr/>
        </p:nvSpPr>
        <p:spPr>
          <a:xfrm>
            <a:off x="8596418" y="6309319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vraag a"/>
          <p:cNvSpPr txBox="1"/>
          <p:nvPr/>
        </p:nvSpPr>
        <p:spPr>
          <a:xfrm>
            <a:off x="395536" y="1484784"/>
            <a:ext cx="670292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Een rond grasveld heeft een diameter van 12 meter.</a:t>
            </a:r>
          </a:p>
        </p:txBody>
      </p:sp>
      <p:sp>
        <p:nvSpPr>
          <p:cNvPr id="7" name="Rectangle 6"/>
          <p:cNvSpPr/>
          <p:nvPr/>
        </p:nvSpPr>
        <p:spPr>
          <a:xfrm>
            <a:off x="3686726" y="1845985"/>
            <a:ext cx="592583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err="1"/>
              <a:t>Hoeveel</a:t>
            </a:r>
            <a:r>
              <a:rPr lang="en-US" sz="2200" dirty="0"/>
              <a:t> meter </a:t>
            </a:r>
            <a:r>
              <a:rPr lang="en-US" sz="2200" dirty="0" err="1"/>
              <a:t>hekwerk</a:t>
            </a:r>
            <a:r>
              <a:rPr lang="en-US" sz="2200" dirty="0"/>
              <a:t> </a:t>
            </a:r>
            <a:r>
              <a:rPr lang="en-US" sz="2200" dirty="0" smtClean="0"/>
              <a:t>is </a:t>
            </a:r>
            <a:r>
              <a:rPr lang="en-US" sz="2200" dirty="0" err="1" smtClean="0"/>
              <a:t>er</a:t>
            </a:r>
            <a:r>
              <a:rPr lang="en-US" sz="2200" dirty="0" smtClean="0"/>
              <a:t> </a:t>
            </a:r>
            <a:r>
              <a:rPr lang="en-US" sz="2200" dirty="0" err="1" smtClean="0"/>
              <a:t>nodig</a:t>
            </a:r>
            <a:r>
              <a:rPr lang="en-US" sz="2200" dirty="0" smtClean="0"/>
              <a:t>?</a:t>
            </a:r>
            <a:endParaRPr lang="en-US" sz="2200" dirty="0"/>
          </a:p>
        </p:txBody>
      </p:sp>
      <p:sp>
        <p:nvSpPr>
          <p:cNvPr id="35" name="vraag a"/>
          <p:cNvSpPr txBox="1"/>
          <p:nvPr/>
        </p:nvSpPr>
        <p:spPr>
          <a:xfrm>
            <a:off x="5681174" y="1484783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12</a:t>
            </a:r>
            <a:endParaRPr lang="nl-NL" sz="2200" dirty="0"/>
          </a:p>
        </p:txBody>
      </p:sp>
      <p:grpSp>
        <p:nvGrpSpPr>
          <p:cNvPr id="36" name="Animatie icoon"/>
          <p:cNvGrpSpPr>
            <a:grpSpLocks noChangeAspect="1"/>
          </p:cNvGrpSpPr>
          <p:nvPr/>
        </p:nvGrpSpPr>
        <p:grpSpPr>
          <a:xfrm>
            <a:off x="8525000" y="6231835"/>
            <a:ext cx="440378" cy="360000"/>
            <a:chOff x="5076056" y="174576"/>
            <a:chExt cx="3276364" cy="2678360"/>
          </a:xfrm>
        </p:grpSpPr>
        <p:sp>
          <p:nvSpPr>
            <p:cNvPr id="37" name="Rectangle 6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8" name="Isosceles Triangle 7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9" name="Oval 7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0" name="Oval 7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952448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0.02082 L -0.08142 0.61925 " pathEditMode="relative" rAng="0" ptsTypes="AA">
                                      <p:cBhvr>
                                        <p:cTn id="7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80" y="319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54" grpId="0"/>
      <p:bldP spid="21" grpId="0"/>
      <p:bldP spid="24" grpId="0"/>
      <p:bldP spid="82" grpId="0"/>
      <p:bldP spid="84" grpId="0"/>
      <p:bldP spid="145" grpId="0"/>
      <p:bldP spid="146" grpId="0"/>
      <p:bldP spid="147" grpId="0"/>
      <p:bldP spid="148" grpId="0"/>
      <p:bldP spid="126" grpId="0"/>
      <p:bldP spid="92" grpId="0" animBg="1"/>
      <p:bldP spid="3" grpId="0"/>
      <p:bldP spid="3" grpId="1"/>
      <p:bldP spid="6" grpId="0"/>
      <p:bldP spid="9" grpId="0"/>
      <p:bldP spid="96" grpId="0" animBg="1"/>
      <p:bldP spid="55" grpId="0"/>
      <p:bldP spid="7" grpId="0"/>
      <p:bldP spid="35" grpId="0"/>
      <p:bldP spid="35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5586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 smtClean="0">
                <a:latin typeface="Eurostile"/>
              </a:rPr>
              <a:t>Oppervlakte</a:t>
            </a:r>
            <a:r>
              <a:rPr lang="en-US" sz="3200" b="1" dirty="0" smtClean="0">
                <a:latin typeface="Eurostile"/>
              </a:rPr>
              <a:t> </a:t>
            </a:r>
            <a:r>
              <a:rPr lang="en-US" sz="3200" b="1" dirty="0" err="1" smtClean="0">
                <a:latin typeface="Eurostile"/>
              </a:rPr>
              <a:t>driehoek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24" name="copy noordhoff"/>
          <p:cNvSpPr txBox="1"/>
          <p:nvPr/>
        </p:nvSpPr>
        <p:spPr>
          <a:xfrm>
            <a:off x="3593842" y="653576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378767" y="764704"/>
            <a:ext cx="8465627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D60093"/>
                </a:solidFill>
              </a:rPr>
              <a:t>Voorbeeld</a:t>
            </a:r>
          </a:p>
          <a:p>
            <a:endParaRPr lang="nl-NL" dirty="0"/>
          </a:p>
          <a:p>
            <a:r>
              <a:rPr lang="nl-NL" sz="2200" i="1" dirty="0"/>
              <a:t>Opgave</a:t>
            </a:r>
          </a:p>
          <a:p>
            <a:r>
              <a:rPr lang="nl-NL" sz="2200" dirty="0"/>
              <a:t>Bereken de oppervlakte van </a:t>
            </a:r>
            <a:r>
              <a:rPr lang="el-GR" sz="2200" dirty="0" smtClean="0"/>
              <a:t>∆</a:t>
            </a:r>
            <a:r>
              <a:rPr lang="nl-NL" sz="2200" i="1" dirty="0" smtClean="0"/>
              <a:t>DEF</a:t>
            </a:r>
            <a:r>
              <a:rPr lang="nl-NL" sz="2200" dirty="0" smtClean="0"/>
              <a:t>.</a:t>
            </a:r>
          </a:p>
          <a:p>
            <a:endParaRPr lang="nl-NL" dirty="0"/>
          </a:p>
          <a:p>
            <a:r>
              <a:rPr lang="nl-NL" sz="2200" i="1" dirty="0"/>
              <a:t>Aanpak</a:t>
            </a:r>
          </a:p>
          <a:p>
            <a:r>
              <a:rPr lang="nl-NL" sz="2200" dirty="0"/>
              <a:t>Schrijf eerst de formule op die je gebruikt. </a:t>
            </a:r>
            <a:endParaRPr lang="nl-NL" sz="2200" dirty="0" smtClean="0"/>
          </a:p>
          <a:p>
            <a:r>
              <a:rPr lang="nl-NL" sz="2200" dirty="0" smtClean="0"/>
              <a:t>Je </a:t>
            </a:r>
            <a:r>
              <a:rPr lang="nl-NL" sz="2200" dirty="0"/>
              <a:t>weet </a:t>
            </a:r>
            <a:r>
              <a:rPr lang="nl-NL" sz="2200" dirty="0" smtClean="0"/>
              <a:t>de hoogte </a:t>
            </a:r>
            <a:r>
              <a:rPr lang="nl-NL" sz="2200" i="1" dirty="0"/>
              <a:t>DG</a:t>
            </a:r>
            <a:r>
              <a:rPr lang="nl-NL" sz="2200" dirty="0"/>
              <a:t>. Die hoort bij zijde </a:t>
            </a:r>
            <a:r>
              <a:rPr lang="nl-NL" sz="2200" i="1" dirty="0"/>
              <a:t>EF</a:t>
            </a:r>
            <a:r>
              <a:rPr lang="nl-NL" sz="2200" dirty="0" smtClean="0"/>
              <a:t>.</a:t>
            </a:r>
          </a:p>
          <a:p>
            <a:endParaRPr lang="nl-NL" dirty="0"/>
          </a:p>
          <a:p>
            <a:r>
              <a:rPr lang="nl-NL" sz="2200" i="1" dirty="0" smtClean="0"/>
              <a:t>Uitwerking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319739" y="975121"/>
            <a:ext cx="2387600" cy="1701800"/>
            <a:chOff x="6319739" y="975121"/>
            <a:chExt cx="2387600" cy="1701800"/>
          </a:xfrm>
        </p:grpSpPr>
        <p:sp>
          <p:nvSpPr>
            <p:cNvPr id="2" name="Freeform 1"/>
            <p:cNvSpPr/>
            <p:nvPr/>
          </p:nvSpPr>
          <p:spPr>
            <a:xfrm>
              <a:off x="6319739" y="975121"/>
              <a:ext cx="2387600" cy="1701800"/>
            </a:xfrm>
            <a:custGeom>
              <a:avLst/>
              <a:gdLst>
                <a:gd name="connsiteX0" fmla="*/ 927100 w 2387600"/>
                <a:gd name="connsiteY0" fmla="*/ 0 h 1701800"/>
                <a:gd name="connsiteX1" fmla="*/ 0 w 2387600"/>
                <a:gd name="connsiteY1" fmla="*/ 1701800 h 1701800"/>
                <a:gd name="connsiteX2" fmla="*/ 2387600 w 2387600"/>
                <a:gd name="connsiteY2" fmla="*/ 1701800 h 1701800"/>
                <a:gd name="connsiteX3" fmla="*/ 927100 w 2387600"/>
                <a:gd name="connsiteY3" fmla="*/ 0 h 170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87600" h="1701800">
                  <a:moveTo>
                    <a:pt x="927100" y="0"/>
                  </a:moveTo>
                  <a:lnTo>
                    <a:pt x="0" y="1701800"/>
                  </a:lnTo>
                  <a:lnTo>
                    <a:pt x="2387600" y="1701800"/>
                  </a:lnTo>
                  <a:lnTo>
                    <a:pt x="927100" y="0"/>
                  </a:lnTo>
                  <a:close/>
                </a:path>
              </a:pathLst>
            </a:custGeom>
            <a:solidFill>
              <a:srgbClr val="DEBDFF">
                <a:alpha val="82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Connector 31"/>
            <p:cNvCxnSpPr/>
            <p:nvPr/>
          </p:nvCxnSpPr>
          <p:spPr>
            <a:xfrm flipH="1">
              <a:off x="6338195" y="1559428"/>
              <a:ext cx="1397172" cy="1102014"/>
            </a:xfrm>
            <a:prstGeom prst="line">
              <a:avLst/>
            </a:prstGeom>
            <a:ln w="190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Group 72"/>
            <p:cNvGrpSpPr>
              <a:grpSpLocks/>
            </p:cNvGrpSpPr>
            <p:nvPr/>
          </p:nvGrpSpPr>
          <p:grpSpPr bwMode="auto">
            <a:xfrm rot="19320000">
              <a:off x="7551513" y="1476397"/>
              <a:ext cx="144000" cy="144000"/>
              <a:chOff x="3586" y="681"/>
              <a:chExt cx="134" cy="134"/>
            </a:xfrm>
          </p:grpSpPr>
          <p:sp>
            <p:nvSpPr>
              <p:cNvPr id="34" name="Freeform 73"/>
              <p:cNvSpPr>
                <a:spLocks/>
              </p:cNvSpPr>
              <p:nvPr/>
            </p:nvSpPr>
            <p:spPr bwMode="auto">
              <a:xfrm>
                <a:off x="3586" y="681"/>
                <a:ext cx="134" cy="134"/>
              </a:xfrm>
              <a:custGeom>
                <a:avLst/>
                <a:gdLst>
                  <a:gd name="T0" fmla="+- 0 3586 3586"/>
                  <a:gd name="T1" fmla="*/ T0 w 134"/>
                  <a:gd name="T2" fmla="+- 0 814 681"/>
                  <a:gd name="T3" fmla="*/ 814 h 134"/>
                  <a:gd name="T4" fmla="+- 0 3586 3586"/>
                  <a:gd name="T5" fmla="*/ T4 w 134"/>
                  <a:gd name="T6" fmla="+- 0 681 681"/>
                  <a:gd name="T7" fmla="*/ 681 h 134"/>
                  <a:gd name="T8" fmla="+- 0 3719 3586"/>
                  <a:gd name="T9" fmla="*/ T8 w 134"/>
                  <a:gd name="T10" fmla="+- 0 681 681"/>
                  <a:gd name="T11" fmla="*/ 681 h 134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</a:cxnLst>
                <a:rect l="0" t="0" r="r" b="b"/>
                <a:pathLst>
                  <a:path w="134" h="134">
                    <a:moveTo>
                      <a:pt x="0" y="133"/>
                    </a:moveTo>
                    <a:lnTo>
                      <a:pt x="0" y="0"/>
                    </a:lnTo>
                    <a:lnTo>
                      <a:pt x="133" y="0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</p:grpSp>
      </p:grpSp>
      <p:sp>
        <p:nvSpPr>
          <p:cNvPr id="35" name="TextBox 34"/>
          <p:cNvSpPr txBox="1"/>
          <p:nvPr/>
        </p:nvSpPr>
        <p:spPr>
          <a:xfrm>
            <a:off x="6108910" y="2652829"/>
            <a:ext cx="421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i="1" dirty="0" smtClean="0"/>
              <a:t>D</a:t>
            </a:r>
            <a:endParaRPr lang="en-US" i="1" dirty="0"/>
          </a:p>
        </p:txBody>
      </p:sp>
      <p:sp>
        <p:nvSpPr>
          <p:cNvPr id="43" name="TextBox 42"/>
          <p:cNvSpPr txBox="1"/>
          <p:nvPr/>
        </p:nvSpPr>
        <p:spPr>
          <a:xfrm>
            <a:off x="8496510" y="2652829"/>
            <a:ext cx="421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i="1" dirty="0" smtClean="0"/>
              <a:t>E</a:t>
            </a:r>
            <a:endParaRPr lang="en-US" i="1" dirty="0"/>
          </a:p>
        </p:txBody>
      </p:sp>
      <p:sp>
        <p:nvSpPr>
          <p:cNvPr id="44" name="TextBox 43"/>
          <p:cNvSpPr txBox="1"/>
          <p:nvPr/>
        </p:nvSpPr>
        <p:spPr>
          <a:xfrm>
            <a:off x="7018052" y="654625"/>
            <a:ext cx="421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i="1" dirty="0" smtClean="0"/>
              <a:t>F</a:t>
            </a:r>
            <a:endParaRPr lang="en-US" i="1" dirty="0"/>
          </a:p>
        </p:txBody>
      </p:sp>
      <p:sp>
        <p:nvSpPr>
          <p:cNvPr id="45" name="TextBox 44"/>
          <p:cNvSpPr txBox="1"/>
          <p:nvPr/>
        </p:nvSpPr>
        <p:spPr>
          <a:xfrm>
            <a:off x="6800745" y="2652829"/>
            <a:ext cx="1425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26 mm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606944" y="1404356"/>
            <a:ext cx="1425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30 mm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 rot="19290124">
            <a:off x="6566956" y="1925768"/>
            <a:ext cx="1425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24 mm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 rot="2935009">
            <a:off x="7352287" y="1464795"/>
            <a:ext cx="1425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28 mm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64" name="Group 41"/>
          <p:cNvGrpSpPr/>
          <p:nvPr/>
        </p:nvGrpSpPr>
        <p:grpSpPr>
          <a:xfrm>
            <a:off x="378768" y="4149081"/>
            <a:ext cx="8016888" cy="1944215"/>
            <a:chOff x="467544" y="4013448"/>
            <a:chExt cx="8421291" cy="1575792"/>
          </a:xfrm>
        </p:grpSpPr>
        <p:grpSp>
          <p:nvGrpSpPr>
            <p:cNvPr id="65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67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68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6" name="Straight Connector 43"/>
            <p:cNvCxnSpPr/>
            <p:nvPr/>
          </p:nvCxnSpPr>
          <p:spPr>
            <a:xfrm>
              <a:off x="1665103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Oval 46"/>
          <p:cNvSpPr>
            <a:spLocks noChangeAspect="1"/>
          </p:cNvSpPr>
          <p:nvPr/>
        </p:nvSpPr>
        <p:spPr>
          <a:xfrm>
            <a:off x="988534" y="459431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0" name="Oval 47"/>
          <p:cNvSpPr>
            <a:spLocks noChangeAspect="1"/>
          </p:cNvSpPr>
          <p:nvPr/>
        </p:nvSpPr>
        <p:spPr>
          <a:xfrm>
            <a:off x="988534" y="523025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1694752" y="4470689"/>
                <a:ext cx="6069290" cy="549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 err="1"/>
                  <a:t>opp</a:t>
                </a:r>
                <a:r>
                  <a:rPr lang="en-US" sz="2200" dirty="0"/>
                  <a:t> </a:t>
                </a:r>
                <a:r>
                  <a:rPr lang="en-US" sz="2200" dirty="0" err="1" smtClean="0"/>
                  <a:t>driehoek</a:t>
                </a:r>
                <a:r>
                  <a:rPr lang="en-US" sz="2200" dirty="0" smtClean="0"/>
                  <a:t> </a:t>
                </a:r>
                <a:r>
                  <a:rPr lang="en-US" sz="22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/>
                          <m:t>2</m:t>
                        </m:r>
                      </m:den>
                    </m:f>
                  </m:oMath>
                </a14:m>
                <a:r>
                  <a:rPr lang="en-US" sz="2200" dirty="0"/>
                  <a:t> × </a:t>
                </a:r>
                <a:r>
                  <a:rPr lang="en-US" sz="2200" dirty="0" err="1"/>
                  <a:t>zijde</a:t>
                </a:r>
                <a:r>
                  <a:rPr lang="en-US" sz="2200" dirty="0"/>
                  <a:t> × </a:t>
                </a:r>
                <a:r>
                  <a:rPr lang="en-US" sz="2200" dirty="0" err="1"/>
                  <a:t>bijbehorende</a:t>
                </a:r>
                <a:r>
                  <a:rPr lang="en-US" sz="2200" dirty="0"/>
                  <a:t> </a:t>
                </a:r>
                <a:r>
                  <a:rPr lang="en-US" sz="2200" dirty="0" err="1"/>
                  <a:t>hoogte</a:t>
                </a:r>
                <a:endParaRPr lang="en-US" sz="2200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4752" y="4470689"/>
                <a:ext cx="6069290" cy="549831"/>
              </a:xfrm>
              <a:prstGeom prst="rect">
                <a:avLst/>
              </a:prstGeom>
              <a:blipFill rotWithShape="1">
                <a:blip r:embed="rId4"/>
                <a:stretch>
                  <a:fillRect l="-1205" r="-2008" b="-98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Rectangle 71"/>
          <p:cNvSpPr/>
          <p:nvPr/>
        </p:nvSpPr>
        <p:spPr>
          <a:xfrm>
            <a:off x="1694752" y="5159513"/>
            <a:ext cx="206178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/>
              <a:t>opp</a:t>
            </a:r>
            <a:r>
              <a:rPr lang="en-US" sz="2200" dirty="0"/>
              <a:t> </a:t>
            </a:r>
            <a:r>
              <a:rPr lang="en-US" sz="2200" dirty="0" err="1" smtClean="0"/>
              <a:t>driehoek</a:t>
            </a:r>
            <a:r>
              <a:rPr lang="en-US" sz="2200" dirty="0" smtClean="0"/>
              <a:t> =</a:t>
            </a:r>
            <a:endParaRPr lang="en-US" sz="2200" baseline="30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Rectangle 72"/>
              <p:cNvSpPr/>
              <p:nvPr/>
            </p:nvSpPr>
            <p:spPr>
              <a:xfrm>
                <a:off x="3626960" y="5106392"/>
                <a:ext cx="2929007" cy="549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/>
                          <m:t>2</m:t>
                        </m:r>
                      </m:den>
                    </m:f>
                  </m:oMath>
                </a14:m>
                <a:r>
                  <a:rPr lang="en-US" sz="2200" dirty="0"/>
                  <a:t> × </a:t>
                </a:r>
                <a:r>
                  <a:rPr lang="en-US" sz="2200" dirty="0" smtClean="0"/>
                  <a:t>28 mm × 24 mm =</a:t>
                </a:r>
                <a:endParaRPr lang="en-US" sz="2200" baseline="30000" dirty="0"/>
              </a:p>
            </p:txBody>
          </p:sp>
        </mc:Choice>
        <mc:Fallback xmlns="">
          <p:sp>
            <p:nvSpPr>
              <p:cNvPr id="73" name="Rectangle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6960" y="5106392"/>
                <a:ext cx="2929007" cy="549831"/>
              </a:xfrm>
              <a:prstGeom prst="rect">
                <a:avLst/>
              </a:prstGeom>
              <a:blipFill rotWithShape="1">
                <a:blip r:embed="rId5"/>
                <a:stretch>
                  <a:fillRect r="-1875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Rectangle 73"/>
          <p:cNvSpPr/>
          <p:nvPr/>
        </p:nvSpPr>
        <p:spPr>
          <a:xfrm>
            <a:off x="6422318" y="5159513"/>
            <a:ext cx="130997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/>
              <a:t>336 mm</a:t>
            </a:r>
            <a:r>
              <a:rPr lang="en-US" sz="2200" baseline="30000" dirty="0" smtClean="0"/>
              <a:t>2</a:t>
            </a:r>
            <a:endParaRPr lang="en-US" sz="2200" baseline="30000" dirty="0"/>
          </a:p>
        </p:txBody>
      </p:sp>
      <p:sp>
        <p:nvSpPr>
          <p:cNvPr id="75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425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6" grpId="0" build="p"/>
      <p:bldP spid="69" grpId="0" animBg="1"/>
      <p:bldP spid="70" grpId="0" animBg="1"/>
      <p:bldP spid="71" grpId="0"/>
      <p:bldP spid="72" grpId="0"/>
      <p:bldP spid="73" grpId="0"/>
      <p:bldP spid="74" grpId="0"/>
      <p:bldP spid="7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 smtClean="0">
                <a:latin typeface="Eurostile"/>
              </a:rPr>
              <a:t>Oppervlakte</a:t>
            </a:r>
            <a:r>
              <a:rPr lang="en-US" sz="3200" b="1" dirty="0" smtClean="0">
                <a:latin typeface="Eurostile"/>
              </a:rPr>
              <a:t> </a:t>
            </a:r>
            <a:r>
              <a:rPr lang="en-US" sz="3200" b="1" dirty="0" err="1" smtClean="0">
                <a:latin typeface="Eurostile"/>
              </a:rPr>
              <a:t>driehoek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24" name="copy noordhoff"/>
          <p:cNvSpPr txBox="1"/>
          <p:nvPr/>
        </p:nvSpPr>
        <p:spPr>
          <a:xfrm>
            <a:off x="3593842" y="653576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12" name="Freeform 11"/>
          <p:cNvSpPr/>
          <p:nvPr/>
        </p:nvSpPr>
        <p:spPr>
          <a:xfrm>
            <a:off x="507842" y="2156861"/>
            <a:ext cx="2543902" cy="1652612"/>
          </a:xfrm>
          <a:custGeom>
            <a:avLst/>
            <a:gdLst>
              <a:gd name="connsiteX0" fmla="*/ 0 w 3670300"/>
              <a:gd name="connsiteY0" fmla="*/ 2171700 h 2178050"/>
              <a:gd name="connsiteX1" fmla="*/ 2165350 w 3670300"/>
              <a:gd name="connsiteY1" fmla="*/ 0 h 2178050"/>
              <a:gd name="connsiteX2" fmla="*/ 3670300 w 3670300"/>
              <a:gd name="connsiteY2" fmla="*/ 2178050 h 2178050"/>
              <a:gd name="connsiteX3" fmla="*/ 0 w 3670300"/>
              <a:gd name="connsiteY3" fmla="*/ 2171700 h 217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0300" h="2178050">
                <a:moveTo>
                  <a:pt x="0" y="2171700"/>
                </a:moveTo>
                <a:lnTo>
                  <a:pt x="2165350" y="0"/>
                </a:lnTo>
                <a:lnTo>
                  <a:pt x="3670300" y="2178050"/>
                </a:lnTo>
                <a:lnTo>
                  <a:pt x="0" y="2171700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78767" y="764704"/>
            <a:ext cx="846562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De hoogte </a:t>
            </a:r>
            <a:r>
              <a:rPr lang="nl-NL" sz="2200" dirty="0" smtClean="0"/>
              <a:t>staat </a:t>
            </a:r>
            <a:r>
              <a:rPr lang="nl-NL" sz="2200" dirty="0"/>
              <a:t>altijd loodrecht op </a:t>
            </a:r>
            <a:r>
              <a:rPr lang="nl-NL" sz="2200" dirty="0" smtClean="0"/>
              <a:t>de zijde die </a:t>
            </a:r>
            <a:r>
              <a:rPr lang="nl-NL" sz="2200" dirty="0"/>
              <a:t>erbij hoort. </a:t>
            </a:r>
          </a:p>
          <a:p>
            <a:r>
              <a:rPr lang="nl-NL" sz="2200" dirty="0" smtClean="0"/>
              <a:t>Elke </a:t>
            </a:r>
            <a:r>
              <a:rPr lang="nl-NL" sz="2200" dirty="0"/>
              <a:t>driehoek heeft drie zijden. </a:t>
            </a:r>
            <a:endParaRPr lang="nl-NL" sz="2200" dirty="0" smtClean="0"/>
          </a:p>
          <a:p>
            <a:r>
              <a:rPr lang="nl-NL" sz="2200" dirty="0" smtClean="0"/>
              <a:t>Bij </a:t>
            </a:r>
            <a:r>
              <a:rPr lang="nl-NL" sz="2200" dirty="0"/>
              <a:t>elke zijde </a:t>
            </a:r>
            <a:r>
              <a:rPr lang="nl-NL" sz="2200" dirty="0" smtClean="0"/>
              <a:t>hoort een </a:t>
            </a:r>
            <a:r>
              <a:rPr lang="nl-NL" sz="2200" dirty="0"/>
              <a:t>hoogte.</a:t>
            </a:r>
            <a:endParaRPr lang="nl-NL" sz="2200" dirty="0" smtClean="0"/>
          </a:p>
        </p:txBody>
      </p:sp>
      <p:grpSp>
        <p:nvGrpSpPr>
          <p:cNvPr id="58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59" name="Isosceles Triangle 58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0" name="Isosceles Triangle 59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221589" y="3830135"/>
            <a:ext cx="1425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zijde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2004035" y="2179086"/>
            <a:ext cx="4621" cy="1614627"/>
          </a:xfrm>
          <a:prstGeom prst="line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72"/>
          <p:cNvGrpSpPr>
            <a:grpSpLocks/>
          </p:cNvGrpSpPr>
          <p:nvPr/>
        </p:nvGrpSpPr>
        <p:grpSpPr bwMode="auto">
          <a:xfrm rot="5400000">
            <a:off x="2011830" y="3652773"/>
            <a:ext cx="144000" cy="144000"/>
            <a:chOff x="3586" y="681"/>
            <a:chExt cx="134" cy="134"/>
          </a:xfrm>
        </p:grpSpPr>
        <p:sp>
          <p:nvSpPr>
            <p:cNvPr id="29" name="Freeform 73"/>
            <p:cNvSpPr>
              <a:spLocks/>
            </p:cNvSpPr>
            <p:nvPr/>
          </p:nvSpPr>
          <p:spPr bwMode="auto">
            <a:xfrm>
              <a:off x="3586" y="681"/>
              <a:ext cx="134" cy="134"/>
            </a:xfrm>
            <a:custGeom>
              <a:avLst/>
              <a:gdLst>
                <a:gd name="T0" fmla="+- 0 3586 3586"/>
                <a:gd name="T1" fmla="*/ T0 w 134"/>
                <a:gd name="T2" fmla="+- 0 814 681"/>
                <a:gd name="T3" fmla="*/ 814 h 134"/>
                <a:gd name="T4" fmla="+- 0 3586 3586"/>
                <a:gd name="T5" fmla="*/ T4 w 134"/>
                <a:gd name="T6" fmla="+- 0 681 681"/>
                <a:gd name="T7" fmla="*/ 681 h 134"/>
                <a:gd name="T8" fmla="+- 0 3719 3586"/>
                <a:gd name="T9" fmla="*/ T8 w 134"/>
                <a:gd name="T10" fmla="+- 0 681 681"/>
                <a:gd name="T11" fmla="*/ 681 h 13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</a:cxnLst>
              <a:rect l="0" t="0" r="r" b="b"/>
              <a:pathLst>
                <a:path w="134" h="134">
                  <a:moveTo>
                    <a:pt x="0" y="133"/>
                  </a:moveTo>
                  <a:lnTo>
                    <a:pt x="0" y="0"/>
                  </a:lnTo>
                  <a:lnTo>
                    <a:pt x="133" y="0"/>
                  </a:ln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30" name="TextBox 29"/>
          <p:cNvSpPr txBox="1"/>
          <p:nvPr/>
        </p:nvSpPr>
        <p:spPr>
          <a:xfrm rot="16200000">
            <a:off x="1415469" y="2979523"/>
            <a:ext cx="1480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hoogte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Freeform 36"/>
          <p:cNvSpPr/>
          <p:nvPr/>
        </p:nvSpPr>
        <p:spPr>
          <a:xfrm>
            <a:off x="3294131" y="2156861"/>
            <a:ext cx="2543902" cy="1652612"/>
          </a:xfrm>
          <a:custGeom>
            <a:avLst/>
            <a:gdLst>
              <a:gd name="connsiteX0" fmla="*/ 0 w 3670300"/>
              <a:gd name="connsiteY0" fmla="*/ 2171700 h 2178050"/>
              <a:gd name="connsiteX1" fmla="*/ 2165350 w 3670300"/>
              <a:gd name="connsiteY1" fmla="*/ 0 h 2178050"/>
              <a:gd name="connsiteX2" fmla="*/ 3670300 w 3670300"/>
              <a:gd name="connsiteY2" fmla="*/ 2178050 h 2178050"/>
              <a:gd name="connsiteX3" fmla="*/ 0 w 3670300"/>
              <a:gd name="connsiteY3" fmla="*/ 2171700 h 217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0300" h="2178050">
                <a:moveTo>
                  <a:pt x="0" y="2171700"/>
                </a:moveTo>
                <a:lnTo>
                  <a:pt x="2165350" y="0"/>
                </a:lnTo>
                <a:lnTo>
                  <a:pt x="3670300" y="2178050"/>
                </a:lnTo>
                <a:lnTo>
                  <a:pt x="0" y="2171700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6150556" y="2156861"/>
            <a:ext cx="2543902" cy="1652612"/>
          </a:xfrm>
          <a:custGeom>
            <a:avLst/>
            <a:gdLst>
              <a:gd name="connsiteX0" fmla="*/ 0 w 3670300"/>
              <a:gd name="connsiteY0" fmla="*/ 2171700 h 2178050"/>
              <a:gd name="connsiteX1" fmla="*/ 2165350 w 3670300"/>
              <a:gd name="connsiteY1" fmla="*/ 0 h 2178050"/>
              <a:gd name="connsiteX2" fmla="*/ 3670300 w 3670300"/>
              <a:gd name="connsiteY2" fmla="*/ 2178050 h 2178050"/>
              <a:gd name="connsiteX3" fmla="*/ 0 w 3670300"/>
              <a:gd name="connsiteY3" fmla="*/ 2171700 h 217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0300" h="2178050">
                <a:moveTo>
                  <a:pt x="0" y="2171700"/>
                </a:moveTo>
                <a:lnTo>
                  <a:pt x="2165350" y="0"/>
                </a:lnTo>
                <a:lnTo>
                  <a:pt x="3670300" y="2178050"/>
                </a:lnTo>
                <a:lnTo>
                  <a:pt x="0" y="2171700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 rot="18791662">
            <a:off x="3203855" y="2650085"/>
            <a:ext cx="1425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zijde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0" name="Straight Connector 39"/>
          <p:cNvCxnSpPr>
            <a:endCxn id="37" idx="2"/>
          </p:cNvCxnSpPr>
          <p:nvPr/>
        </p:nvCxnSpPr>
        <p:spPr>
          <a:xfrm>
            <a:off x="4504614" y="2483294"/>
            <a:ext cx="1333419" cy="1326179"/>
          </a:xfrm>
          <a:prstGeom prst="line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72"/>
          <p:cNvGrpSpPr>
            <a:grpSpLocks/>
          </p:cNvGrpSpPr>
          <p:nvPr/>
        </p:nvGrpSpPr>
        <p:grpSpPr bwMode="auto">
          <a:xfrm rot="13320000">
            <a:off x="4437896" y="2517829"/>
            <a:ext cx="144000" cy="144000"/>
            <a:chOff x="3586" y="681"/>
            <a:chExt cx="134" cy="134"/>
          </a:xfrm>
        </p:grpSpPr>
        <p:sp>
          <p:nvSpPr>
            <p:cNvPr id="42" name="Freeform 73"/>
            <p:cNvSpPr>
              <a:spLocks/>
            </p:cNvSpPr>
            <p:nvPr/>
          </p:nvSpPr>
          <p:spPr bwMode="auto">
            <a:xfrm>
              <a:off x="3586" y="681"/>
              <a:ext cx="134" cy="134"/>
            </a:xfrm>
            <a:custGeom>
              <a:avLst/>
              <a:gdLst>
                <a:gd name="T0" fmla="+- 0 3586 3586"/>
                <a:gd name="T1" fmla="*/ T0 w 134"/>
                <a:gd name="T2" fmla="+- 0 814 681"/>
                <a:gd name="T3" fmla="*/ 814 h 134"/>
                <a:gd name="T4" fmla="+- 0 3586 3586"/>
                <a:gd name="T5" fmla="*/ T4 w 134"/>
                <a:gd name="T6" fmla="+- 0 681 681"/>
                <a:gd name="T7" fmla="*/ 681 h 134"/>
                <a:gd name="T8" fmla="+- 0 3719 3586"/>
                <a:gd name="T9" fmla="*/ T8 w 134"/>
                <a:gd name="T10" fmla="+- 0 681 681"/>
                <a:gd name="T11" fmla="*/ 681 h 13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</a:cxnLst>
              <a:rect l="0" t="0" r="r" b="b"/>
              <a:pathLst>
                <a:path w="134" h="134">
                  <a:moveTo>
                    <a:pt x="0" y="133"/>
                  </a:moveTo>
                  <a:lnTo>
                    <a:pt x="0" y="0"/>
                  </a:lnTo>
                  <a:lnTo>
                    <a:pt x="133" y="0"/>
                  </a:ln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46" name="TextBox 45"/>
          <p:cNvSpPr txBox="1"/>
          <p:nvPr/>
        </p:nvSpPr>
        <p:spPr>
          <a:xfrm rot="2770593">
            <a:off x="4244146" y="2989296"/>
            <a:ext cx="1480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hoogte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 rot="3421418">
            <a:off x="7655230" y="2794663"/>
            <a:ext cx="1425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zijde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9" name="Straight Connector 48"/>
          <p:cNvCxnSpPr>
            <a:endCxn id="38" idx="0"/>
          </p:cNvCxnSpPr>
          <p:nvPr/>
        </p:nvCxnSpPr>
        <p:spPr>
          <a:xfrm flipH="1">
            <a:off x="6150556" y="2621763"/>
            <a:ext cx="1789495" cy="1182892"/>
          </a:xfrm>
          <a:prstGeom prst="line">
            <a:avLst/>
          </a:prstGeom>
          <a:ln w="190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72"/>
          <p:cNvGrpSpPr>
            <a:grpSpLocks/>
          </p:cNvGrpSpPr>
          <p:nvPr/>
        </p:nvGrpSpPr>
        <p:grpSpPr bwMode="auto">
          <a:xfrm rot="19560000">
            <a:off x="7768099" y="2517828"/>
            <a:ext cx="144000" cy="144000"/>
            <a:chOff x="3586" y="681"/>
            <a:chExt cx="134" cy="134"/>
          </a:xfrm>
        </p:grpSpPr>
        <p:sp>
          <p:nvSpPr>
            <p:cNvPr id="55" name="Freeform 73"/>
            <p:cNvSpPr>
              <a:spLocks/>
            </p:cNvSpPr>
            <p:nvPr/>
          </p:nvSpPr>
          <p:spPr bwMode="auto">
            <a:xfrm>
              <a:off x="3586" y="681"/>
              <a:ext cx="134" cy="134"/>
            </a:xfrm>
            <a:custGeom>
              <a:avLst/>
              <a:gdLst>
                <a:gd name="T0" fmla="+- 0 3586 3586"/>
                <a:gd name="T1" fmla="*/ T0 w 134"/>
                <a:gd name="T2" fmla="+- 0 814 681"/>
                <a:gd name="T3" fmla="*/ 814 h 134"/>
                <a:gd name="T4" fmla="+- 0 3586 3586"/>
                <a:gd name="T5" fmla="*/ T4 w 134"/>
                <a:gd name="T6" fmla="+- 0 681 681"/>
                <a:gd name="T7" fmla="*/ 681 h 134"/>
                <a:gd name="T8" fmla="+- 0 3719 3586"/>
                <a:gd name="T9" fmla="*/ T8 w 134"/>
                <a:gd name="T10" fmla="+- 0 681 681"/>
                <a:gd name="T11" fmla="*/ 681 h 13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</a:cxnLst>
              <a:rect l="0" t="0" r="r" b="b"/>
              <a:pathLst>
                <a:path w="134" h="134">
                  <a:moveTo>
                    <a:pt x="0" y="133"/>
                  </a:moveTo>
                  <a:lnTo>
                    <a:pt x="0" y="0"/>
                  </a:lnTo>
                  <a:lnTo>
                    <a:pt x="133" y="0"/>
                  </a:ln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57" name="TextBox 56"/>
          <p:cNvSpPr txBox="1"/>
          <p:nvPr/>
        </p:nvSpPr>
        <p:spPr>
          <a:xfrm rot="19601469">
            <a:off x="6547958" y="3031037"/>
            <a:ext cx="1480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hoogte</a:t>
            </a: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/>
              <p:cNvSpPr/>
              <p:nvPr/>
            </p:nvSpPr>
            <p:spPr>
              <a:xfrm>
                <a:off x="491449" y="4293096"/>
                <a:ext cx="6482865" cy="549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b="1" dirty="0" err="1"/>
                  <a:t>opp</a:t>
                </a:r>
                <a:r>
                  <a:rPr lang="en-US" sz="2200" b="1" dirty="0"/>
                  <a:t> </a:t>
                </a:r>
                <a:r>
                  <a:rPr lang="en-US" sz="2200" b="1" dirty="0" err="1" smtClean="0"/>
                  <a:t>driehoek</a:t>
                </a:r>
                <a:r>
                  <a:rPr lang="en-US" sz="2200" b="1" dirty="0" smtClean="0"/>
                  <a:t> </a:t>
                </a:r>
                <a:r>
                  <a:rPr lang="en-US" sz="22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b="1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b="1"/>
                          <m:t>2</m:t>
                        </m:r>
                      </m:den>
                    </m:f>
                  </m:oMath>
                </a14:m>
                <a:r>
                  <a:rPr lang="en-US" sz="2200" b="1" dirty="0"/>
                  <a:t> × </a:t>
                </a:r>
                <a:r>
                  <a:rPr lang="en-US" sz="2200" b="1" dirty="0" err="1"/>
                  <a:t>zijde</a:t>
                </a:r>
                <a:r>
                  <a:rPr lang="en-US" sz="2200" b="1" dirty="0"/>
                  <a:t> × </a:t>
                </a:r>
                <a:r>
                  <a:rPr lang="en-US" sz="2200" b="1" dirty="0" err="1"/>
                  <a:t>bijbehorende</a:t>
                </a:r>
                <a:r>
                  <a:rPr lang="en-US" sz="2200" b="1" dirty="0"/>
                  <a:t> </a:t>
                </a:r>
                <a:r>
                  <a:rPr lang="en-US" sz="2200" b="1" dirty="0" err="1"/>
                  <a:t>hoogte</a:t>
                </a:r>
                <a:endParaRPr lang="en-US" sz="2200" b="1" dirty="0"/>
              </a:p>
            </p:txBody>
          </p:sp>
        </mc:Choice>
        <mc:Fallback xmlns=""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449" y="4293096"/>
                <a:ext cx="6482865" cy="549831"/>
              </a:xfrm>
              <a:prstGeom prst="rect">
                <a:avLst/>
              </a:prstGeom>
              <a:blipFill rotWithShape="1">
                <a:blip r:embed="rId4"/>
                <a:stretch>
                  <a:fillRect l="-1223" r="-1505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62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6" grpId="0" build="p"/>
      <p:bldP spid="26" grpId="0"/>
      <p:bldP spid="30" grpId="0"/>
      <p:bldP spid="37" grpId="0" animBg="1"/>
      <p:bldP spid="38" grpId="0" animBg="1"/>
      <p:bldP spid="39" grpId="0"/>
      <p:bldP spid="46" grpId="0"/>
      <p:bldP spid="48" grpId="0"/>
      <p:bldP spid="57" grpId="0"/>
      <p:bldP spid="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 smtClean="0">
                <a:latin typeface="Eurostile"/>
              </a:rPr>
              <a:t>Oppervlakte</a:t>
            </a:r>
            <a:r>
              <a:rPr lang="en-US" sz="3200" b="1" dirty="0" smtClean="0">
                <a:latin typeface="Eurostile"/>
              </a:rPr>
              <a:t> </a:t>
            </a:r>
            <a:r>
              <a:rPr lang="en-US" sz="3200" b="1" dirty="0" err="1" smtClean="0">
                <a:latin typeface="Eurostile"/>
              </a:rPr>
              <a:t>driehoek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24" name="copy noordhoff"/>
          <p:cNvSpPr txBox="1"/>
          <p:nvPr/>
        </p:nvSpPr>
        <p:spPr>
          <a:xfrm>
            <a:off x="3593842" y="653576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11" name="Rectangle 10"/>
          <p:cNvSpPr/>
          <p:nvPr/>
        </p:nvSpPr>
        <p:spPr>
          <a:xfrm>
            <a:off x="505286" y="3429000"/>
            <a:ext cx="3279011" cy="16561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513769" y="3429000"/>
            <a:ext cx="3265835" cy="1656184"/>
          </a:xfrm>
          <a:custGeom>
            <a:avLst/>
            <a:gdLst>
              <a:gd name="connsiteX0" fmla="*/ 0 w 3670300"/>
              <a:gd name="connsiteY0" fmla="*/ 2171700 h 2178050"/>
              <a:gd name="connsiteX1" fmla="*/ 2165350 w 3670300"/>
              <a:gd name="connsiteY1" fmla="*/ 0 h 2178050"/>
              <a:gd name="connsiteX2" fmla="*/ 3670300 w 3670300"/>
              <a:gd name="connsiteY2" fmla="*/ 2178050 h 2178050"/>
              <a:gd name="connsiteX3" fmla="*/ 0 w 3670300"/>
              <a:gd name="connsiteY3" fmla="*/ 2171700 h 217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0300" h="2178050">
                <a:moveTo>
                  <a:pt x="0" y="2171700"/>
                </a:moveTo>
                <a:lnTo>
                  <a:pt x="2165350" y="0"/>
                </a:lnTo>
                <a:lnTo>
                  <a:pt x="3670300" y="2178050"/>
                </a:lnTo>
                <a:lnTo>
                  <a:pt x="0" y="2171700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78767" y="764704"/>
            <a:ext cx="84656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0070C0"/>
                </a:solidFill>
              </a:rPr>
              <a:t>Hoe bereken je de oppervlakte van een rechthoek?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21526" y="5105846"/>
            <a:ext cx="183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lengte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3995936" y="3429000"/>
            <a:ext cx="0" cy="1676846"/>
          </a:xfrm>
          <a:prstGeom prst="straightConnector1">
            <a:avLst/>
          </a:prstGeom>
          <a:ln w="190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 rot="16200000">
            <a:off x="3271733" y="4082757"/>
            <a:ext cx="183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breedte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27743" y="1175667"/>
            <a:ext cx="247856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/>
              <a:t>= </a:t>
            </a:r>
            <a:r>
              <a:rPr lang="en-US" sz="2200" dirty="0" err="1" smtClean="0"/>
              <a:t>lengte</a:t>
            </a:r>
            <a:r>
              <a:rPr lang="en-US" sz="2200" dirty="0" smtClean="0"/>
              <a:t> </a:t>
            </a:r>
            <a:r>
              <a:rPr lang="en-US" sz="2200" dirty="0"/>
              <a:t>× </a:t>
            </a:r>
            <a:r>
              <a:rPr lang="en-US" sz="2200" dirty="0" err="1"/>
              <a:t>breedte</a:t>
            </a:r>
            <a:endParaRPr lang="en-US" sz="2200" dirty="0"/>
          </a:p>
        </p:txBody>
      </p:sp>
      <p:sp>
        <p:nvSpPr>
          <p:cNvPr id="3" name="Rectangle 2"/>
          <p:cNvSpPr/>
          <p:nvPr/>
        </p:nvSpPr>
        <p:spPr>
          <a:xfrm>
            <a:off x="378768" y="1175667"/>
            <a:ext cx="221887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/>
              <a:t>opp</a:t>
            </a:r>
            <a:r>
              <a:rPr lang="en-US" sz="2200" dirty="0"/>
              <a:t> </a:t>
            </a:r>
            <a:r>
              <a:rPr lang="en-US" sz="2200" dirty="0" err="1"/>
              <a:t>rechthoek</a:t>
            </a:r>
            <a:r>
              <a:rPr lang="en-US" sz="2200" dirty="0"/>
              <a:t> =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78766" y="1715830"/>
            <a:ext cx="84656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0070C0"/>
                </a:solidFill>
              </a:rPr>
              <a:t>Hoe bereken je de oppervlakte van een driehoek?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/>
              <p:cNvSpPr/>
              <p:nvPr/>
            </p:nvSpPr>
            <p:spPr>
              <a:xfrm>
                <a:off x="2077821" y="2066914"/>
                <a:ext cx="2929007" cy="549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 smtClean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b="0" i="0" smtClean="0">
                            <a:latin typeface="+mj-lt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b="0" i="0" smtClean="0">
                            <a:latin typeface="+mj-lt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200" dirty="0" smtClean="0"/>
                  <a:t> </a:t>
                </a:r>
                <a:r>
                  <a:rPr lang="en-US" sz="2200" dirty="0"/>
                  <a:t>× </a:t>
                </a:r>
                <a:r>
                  <a:rPr lang="en-US" sz="2200" dirty="0" smtClean="0"/>
                  <a:t>lengte × </a:t>
                </a:r>
                <a:r>
                  <a:rPr lang="en-US" sz="2200" dirty="0" err="1" smtClean="0"/>
                  <a:t>breedte</a:t>
                </a:r>
                <a:endParaRPr lang="en-US" sz="2200" dirty="0"/>
              </a:p>
            </p:txBody>
          </p:sp>
        </mc:Choice>
        <mc:Fallback xmlns=""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7821" y="2066914"/>
                <a:ext cx="2929007" cy="549831"/>
              </a:xfrm>
              <a:prstGeom prst="rect">
                <a:avLst/>
              </a:prstGeom>
              <a:blipFill rotWithShape="1">
                <a:blip r:embed="rId4"/>
                <a:stretch>
                  <a:fillRect l="-2708" r="-4792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Rectangle 50"/>
          <p:cNvSpPr/>
          <p:nvPr/>
        </p:nvSpPr>
        <p:spPr>
          <a:xfrm>
            <a:off x="378767" y="2126793"/>
            <a:ext cx="206178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/>
              <a:t>opp</a:t>
            </a:r>
            <a:r>
              <a:rPr lang="en-US" sz="2200" dirty="0"/>
              <a:t> </a:t>
            </a:r>
            <a:r>
              <a:rPr lang="en-US" sz="2200" dirty="0" err="1" smtClean="0"/>
              <a:t>driehoek</a:t>
            </a:r>
            <a:r>
              <a:rPr lang="en-US" sz="2200" dirty="0" smtClean="0"/>
              <a:t> =</a:t>
            </a:r>
            <a:endParaRPr lang="en-US" sz="2200" dirty="0"/>
          </a:p>
        </p:txBody>
      </p:sp>
      <p:grpSp>
        <p:nvGrpSpPr>
          <p:cNvPr id="9" name="Group 8"/>
          <p:cNvGrpSpPr/>
          <p:nvPr/>
        </p:nvGrpSpPr>
        <p:grpSpPr>
          <a:xfrm>
            <a:off x="2833370" y="2557680"/>
            <a:ext cx="836619" cy="582128"/>
            <a:chOff x="2833370" y="2557680"/>
            <a:chExt cx="836619" cy="582128"/>
          </a:xfrm>
        </p:grpSpPr>
        <p:sp>
          <p:nvSpPr>
            <p:cNvPr id="52" name="TextBox 51"/>
            <p:cNvSpPr txBox="1"/>
            <p:nvPr/>
          </p:nvSpPr>
          <p:spPr>
            <a:xfrm>
              <a:off x="2833370" y="2708921"/>
              <a:ext cx="836619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 smtClean="0"/>
                <a:t>zijde</a:t>
              </a:r>
              <a:endParaRPr lang="en-US" sz="2200" dirty="0"/>
            </a:p>
          </p:txBody>
        </p:sp>
        <p:cxnSp>
          <p:nvCxnSpPr>
            <p:cNvPr id="6" name="Straight Arrow Connector 5"/>
            <p:cNvCxnSpPr>
              <a:stCxn id="52" idx="0"/>
            </p:cNvCxnSpPr>
            <p:nvPr/>
          </p:nvCxnSpPr>
          <p:spPr>
            <a:xfrm flipH="1" flipV="1">
              <a:off x="3251679" y="2557680"/>
              <a:ext cx="1" cy="151241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lg" len="lg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3912833" y="2558839"/>
            <a:ext cx="1083176" cy="580968"/>
            <a:chOff x="3912833" y="2558839"/>
            <a:chExt cx="1083176" cy="580968"/>
          </a:xfrm>
        </p:grpSpPr>
        <p:sp>
          <p:nvSpPr>
            <p:cNvPr id="53" name="TextBox 52"/>
            <p:cNvSpPr txBox="1"/>
            <p:nvPr/>
          </p:nvSpPr>
          <p:spPr>
            <a:xfrm>
              <a:off x="3912833" y="2708920"/>
              <a:ext cx="1083176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 smtClean="0"/>
                <a:t>hoogte</a:t>
              </a:r>
              <a:endParaRPr lang="en-US" sz="2200" dirty="0"/>
            </a:p>
          </p:txBody>
        </p:sp>
        <p:cxnSp>
          <p:nvCxnSpPr>
            <p:cNvPr id="54" name="Straight Arrow Connector 53"/>
            <p:cNvCxnSpPr/>
            <p:nvPr/>
          </p:nvCxnSpPr>
          <p:spPr>
            <a:xfrm flipH="1" flipV="1">
              <a:off x="4454420" y="2558839"/>
              <a:ext cx="1" cy="151241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lg" len="lg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4868764" y="2067197"/>
                <a:ext cx="2645276" cy="549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b="0" i="0" smtClean="0">
                            <a:latin typeface="+mj-lt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b="0" i="0" smtClean="0">
                            <a:latin typeface="+mj-lt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200" dirty="0" smtClean="0"/>
                  <a:t> </a:t>
                </a:r>
                <a:r>
                  <a:rPr lang="en-US" sz="2200" dirty="0"/>
                  <a:t>× </a:t>
                </a:r>
                <a:r>
                  <a:rPr lang="en-US" sz="2200" dirty="0" err="1" smtClean="0"/>
                  <a:t>zijde</a:t>
                </a:r>
                <a:r>
                  <a:rPr lang="en-US" sz="2200" dirty="0" smtClean="0"/>
                  <a:t> × </a:t>
                </a:r>
                <a:r>
                  <a:rPr lang="en-US" sz="2200" dirty="0" err="1" smtClean="0"/>
                  <a:t>hoogte</a:t>
                </a:r>
                <a:endParaRPr lang="en-US" sz="2200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8764" y="2067197"/>
                <a:ext cx="2645276" cy="549831"/>
              </a:xfrm>
              <a:prstGeom prst="rect">
                <a:avLst/>
              </a:prstGeom>
              <a:blipFill rotWithShape="1">
                <a:blip r:embed="rId5"/>
                <a:stretch>
                  <a:fillRect l="-2995" r="-5760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8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59" name="Isosceles Triangle 58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0" name="Isosceles Triangle 59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8103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6" grpId="0" build="p"/>
      <p:bldP spid="2" grpId="0"/>
      <p:bldP spid="3" grpId="0"/>
      <p:bldP spid="44" grpId="0" build="p"/>
      <p:bldP spid="47" grpId="0"/>
      <p:bldP spid="51" grpId="0"/>
      <p:bldP spid="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Oppervlakte vlakke figuren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35" name="TextBox 12"/>
          <p:cNvSpPr txBox="1"/>
          <p:nvPr/>
        </p:nvSpPr>
        <p:spPr>
          <a:xfrm>
            <a:off x="357997" y="4725144"/>
            <a:ext cx="7040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opp</a:t>
            </a:r>
            <a:endParaRPr lang="nl-NL" sz="2200" b="1" dirty="0">
              <a:solidFill>
                <a:srgbClr val="33CCFF"/>
              </a:solidFill>
            </a:endParaRPr>
          </a:p>
        </p:txBody>
      </p:sp>
      <p:grpSp>
        <p:nvGrpSpPr>
          <p:cNvPr id="29" name="Volgende slide icoon"/>
          <p:cNvGrpSpPr/>
          <p:nvPr/>
        </p:nvGrpSpPr>
        <p:grpSpPr>
          <a:xfrm>
            <a:off x="8603399" y="6493040"/>
            <a:ext cx="395064" cy="180020"/>
            <a:chOff x="2610762" y="4509120"/>
            <a:chExt cx="395064" cy="180020"/>
          </a:xfrm>
        </p:grpSpPr>
        <p:sp>
          <p:nvSpPr>
            <p:cNvPr id="32" name="Isosceles Triangle 3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3" name="Isosceles Triangle 3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44" name="TextBox 12"/>
          <p:cNvSpPr txBox="1"/>
          <p:nvPr/>
        </p:nvSpPr>
        <p:spPr>
          <a:xfrm>
            <a:off x="2407242" y="4725144"/>
            <a:ext cx="3497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=</a:t>
            </a:r>
            <a:endParaRPr lang="nl-NL" sz="2200" b="1" i="1" dirty="0">
              <a:solidFill>
                <a:srgbClr val="33CCFF"/>
              </a:solidFill>
            </a:endParaRPr>
          </a:p>
        </p:txBody>
      </p:sp>
      <p:sp>
        <p:nvSpPr>
          <p:cNvPr id="34" name="TextBox 12"/>
          <p:cNvSpPr txBox="1"/>
          <p:nvPr/>
        </p:nvSpPr>
        <p:spPr>
          <a:xfrm>
            <a:off x="371842" y="3789040"/>
            <a:ext cx="54008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0070C0"/>
                </a:solidFill>
              </a:rPr>
              <a:t>Hoe bereken je de oppervlakte van een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55" name="TextBox 12"/>
          <p:cNvSpPr txBox="1"/>
          <p:nvPr/>
        </p:nvSpPr>
        <p:spPr>
          <a:xfrm>
            <a:off x="2761536" y="4725144"/>
            <a:ext cx="10182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lengte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56" name="TextBox 12"/>
          <p:cNvSpPr txBox="1"/>
          <p:nvPr/>
        </p:nvSpPr>
        <p:spPr>
          <a:xfrm>
            <a:off x="3697640" y="4763244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33CCFF"/>
                </a:solidFill>
              </a:rPr>
              <a:t>×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48" name="TextBox 12"/>
          <p:cNvSpPr txBox="1"/>
          <p:nvPr/>
        </p:nvSpPr>
        <p:spPr>
          <a:xfrm>
            <a:off x="4004029" y="4725144"/>
            <a:ext cx="120577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breedte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03848" y="1340768"/>
            <a:ext cx="2736304" cy="1800200"/>
          </a:xfrm>
          <a:prstGeom prst="rect">
            <a:avLst/>
          </a:prstGeom>
          <a:solidFill>
            <a:srgbClr val="DEBD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12"/>
          <p:cNvSpPr txBox="1"/>
          <p:nvPr/>
        </p:nvSpPr>
        <p:spPr>
          <a:xfrm>
            <a:off x="941231" y="4725144"/>
            <a:ext cx="161454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rechthoek 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07904" y="1484784"/>
            <a:ext cx="1555902" cy="1512168"/>
          </a:xfrm>
          <a:prstGeom prst="rect">
            <a:avLst/>
          </a:prstGeom>
          <a:solidFill>
            <a:srgbClr val="DEBD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652120" y="3789040"/>
            <a:ext cx="170912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rechthoek?</a:t>
            </a:r>
            <a:endParaRPr lang="en-US" sz="2200" dirty="0"/>
          </a:p>
        </p:txBody>
      </p:sp>
      <p:sp>
        <p:nvSpPr>
          <p:cNvPr id="40" name="Rectangle 39"/>
          <p:cNvSpPr/>
          <p:nvPr/>
        </p:nvSpPr>
        <p:spPr>
          <a:xfrm>
            <a:off x="5650860" y="3790201"/>
            <a:ext cx="144142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0070C0"/>
                </a:solidFill>
              </a:rPr>
              <a:t>vierkant?</a:t>
            </a:r>
            <a:endParaRPr lang="en-US" sz="2200" dirty="0"/>
          </a:p>
        </p:txBody>
      </p:sp>
      <p:sp>
        <p:nvSpPr>
          <p:cNvPr id="54" name="TextBox 12"/>
          <p:cNvSpPr txBox="1"/>
          <p:nvPr/>
        </p:nvSpPr>
        <p:spPr>
          <a:xfrm>
            <a:off x="1064916" y="4725144"/>
            <a:ext cx="13468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vierkant 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8" name="Isosceles Triangle 7"/>
          <p:cNvSpPr/>
          <p:nvPr/>
        </p:nvSpPr>
        <p:spPr>
          <a:xfrm>
            <a:off x="3275856" y="1052736"/>
            <a:ext cx="2448272" cy="1944216"/>
          </a:xfrm>
          <a:prstGeom prst="triangle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5652120" y="3789040"/>
            <a:ext cx="153599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0070C0"/>
                </a:solidFill>
              </a:rPr>
              <a:t>driehoek?</a:t>
            </a:r>
            <a:endParaRPr lang="en-US" sz="2200" dirty="0"/>
          </a:p>
        </p:txBody>
      </p:sp>
      <p:sp>
        <p:nvSpPr>
          <p:cNvPr id="58" name="TextBox 12"/>
          <p:cNvSpPr txBox="1"/>
          <p:nvPr/>
        </p:nvSpPr>
        <p:spPr>
          <a:xfrm>
            <a:off x="941231" y="4725144"/>
            <a:ext cx="14414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driehoek 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59" name="TextBox 12"/>
          <p:cNvSpPr txBox="1"/>
          <p:nvPr/>
        </p:nvSpPr>
        <p:spPr>
          <a:xfrm>
            <a:off x="3326909" y="4725144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zijde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60" name="TextBox 12"/>
          <p:cNvSpPr txBox="1"/>
          <p:nvPr/>
        </p:nvSpPr>
        <p:spPr>
          <a:xfrm>
            <a:off x="2278008" y="4737006"/>
            <a:ext cx="3497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=</a:t>
            </a:r>
            <a:endParaRPr lang="nl-NL" sz="2200" b="1" i="1" dirty="0">
              <a:solidFill>
                <a:srgbClr val="33CCFF"/>
              </a:solidFill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2661430" y="4604942"/>
            <a:ext cx="326394" cy="696266"/>
            <a:chOff x="902613" y="3448050"/>
            <a:chExt cx="351285" cy="814149"/>
          </a:xfrm>
        </p:grpSpPr>
        <p:sp>
          <p:nvSpPr>
            <p:cNvPr id="62" name="TextBox 12"/>
            <p:cNvSpPr txBox="1"/>
            <p:nvPr/>
          </p:nvSpPr>
          <p:spPr>
            <a:xfrm>
              <a:off x="902613" y="3448050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 smtClean="0">
                  <a:solidFill>
                    <a:srgbClr val="33CCFF"/>
                  </a:solidFill>
                </a:rPr>
                <a:t>1</a:t>
              </a:r>
              <a:endParaRPr lang="nl-NL" sz="2200" b="1" dirty="0">
                <a:solidFill>
                  <a:srgbClr val="33CCFF"/>
                </a:solidFill>
              </a:endParaRPr>
            </a:p>
          </p:txBody>
        </p:sp>
        <p:sp>
          <p:nvSpPr>
            <p:cNvPr id="63" name="TextBox 12"/>
            <p:cNvSpPr txBox="1"/>
            <p:nvPr/>
          </p:nvSpPr>
          <p:spPr>
            <a:xfrm>
              <a:off x="912138" y="3831312"/>
              <a:ext cx="34176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>
                  <a:solidFill>
                    <a:srgbClr val="33CCFF"/>
                  </a:solidFill>
                </a:rPr>
                <a:t>2</a:t>
              </a:r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929331" y="3859887"/>
              <a:ext cx="299676" cy="0"/>
            </a:xfrm>
            <a:prstGeom prst="line">
              <a:avLst/>
            </a:prstGeom>
            <a:ln w="25400">
              <a:solidFill>
                <a:srgbClr val="33CC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TextBox 12"/>
          <p:cNvSpPr txBox="1"/>
          <p:nvPr/>
        </p:nvSpPr>
        <p:spPr>
          <a:xfrm>
            <a:off x="2981586" y="4757082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33CCFF"/>
                </a:solidFill>
              </a:rPr>
              <a:t>×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66" name="TextBox 12"/>
          <p:cNvSpPr txBox="1"/>
          <p:nvPr/>
        </p:nvSpPr>
        <p:spPr>
          <a:xfrm>
            <a:off x="4139952" y="4757082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33CCFF"/>
                </a:solidFill>
              </a:rPr>
              <a:t>×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67" name="TextBox 12"/>
          <p:cNvSpPr txBox="1"/>
          <p:nvPr/>
        </p:nvSpPr>
        <p:spPr>
          <a:xfrm>
            <a:off x="4427984" y="4717266"/>
            <a:ext cx="29835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33CCFF"/>
                </a:solidFill>
              </a:rPr>
              <a:t>b</a:t>
            </a:r>
            <a:r>
              <a:rPr lang="nl-NL" sz="2200" b="1" dirty="0" smtClean="0">
                <a:solidFill>
                  <a:srgbClr val="33CCFF"/>
                </a:solidFill>
              </a:rPr>
              <a:t>ijbehorende hoogte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652120" y="3789039"/>
            <a:ext cx="228780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0070C0"/>
                </a:solidFill>
              </a:rPr>
              <a:t>parallellogram?</a:t>
            </a:r>
            <a:endParaRPr lang="en-US" sz="2200" dirty="0"/>
          </a:p>
        </p:txBody>
      </p:sp>
      <p:sp>
        <p:nvSpPr>
          <p:cNvPr id="12" name="Freeform 11"/>
          <p:cNvSpPr/>
          <p:nvPr/>
        </p:nvSpPr>
        <p:spPr>
          <a:xfrm>
            <a:off x="2843808" y="1640210"/>
            <a:ext cx="3600450" cy="1428750"/>
          </a:xfrm>
          <a:custGeom>
            <a:avLst/>
            <a:gdLst>
              <a:gd name="connsiteX0" fmla="*/ 0 w 3600450"/>
              <a:gd name="connsiteY0" fmla="*/ 1428750 h 1428750"/>
              <a:gd name="connsiteX1" fmla="*/ 2876550 w 3600450"/>
              <a:gd name="connsiteY1" fmla="*/ 1428750 h 1428750"/>
              <a:gd name="connsiteX2" fmla="*/ 3600450 w 3600450"/>
              <a:gd name="connsiteY2" fmla="*/ 0 h 1428750"/>
              <a:gd name="connsiteX3" fmla="*/ 714375 w 3600450"/>
              <a:gd name="connsiteY3" fmla="*/ 0 h 1428750"/>
              <a:gd name="connsiteX4" fmla="*/ 0 w 3600450"/>
              <a:gd name="connsiteY4" fmla="*/ 1428750 h 142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00450" h="1428750">
                <a:moveTo>
                  <a:pt x="0" y="1428750"/>
                </a:moveTo>
                <a:lnTo>
                  <a:pt x="2876550" y="1428750"/>
                </a:lnTo>
                <a:lnTo>
                  <a:pt x="3600450" y="0"/>
                </a:lnTo>
                <a:lnTo>
                  <a:pt x="714375" y="0"/>
                </a:lnTo>
                <a:lnTo>
                  <a:pt x="0" y="1428750"/>
                </a:lnTo>
                <a:close/>
              </a:path>
            </a:pathLst>
          </a:cu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12"/>
          <p:cNvSpPr txBox="1"/>
          <p:nvPr/>
        </p:nvSpPr>
        <p:spPr>
          <a:xfrm>
            <a:off x="941231" y="4725144"/>
            <a:ext cx="21932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parallellogram 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70" name="TextBox 12"/>
          <p:cNvSpPr txBox="1"/>
          <p:nvPr/>
        </p:nvSpPr>
        <p:spPr>
          <a:xfrm>
            <a:off x="2941384" y="4726305"/>
            <a:ext cx="2141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=</a:t>
            </a:r>
            <a:endParaRPr lang="nl-NL" sz="2200" b="1" i="1" dirty="0">
              <a:solidFill>
                <a:srgbClr val="33CCFF"/>
              </a:solidFill>
            </a:endParaRPr>
          </a:p>
        </p:txBody>
      </p:sp>
      <p:sp>
        <p:nvSpPr>
          <p:cNvPr id="71" name="TextBox 12"/>
          <p:cNvSpPr txBox="1"/>
          <p:nvPr/>
        </p:nvSpPr>
        <p:spPr>
          <a:xfrm>
            <a:off x="3347864" y="4725144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zijde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72" name="TextBox 12"/>
          <p:cNvSpPr txBox="1"/>
          <p:nvPr/>
        </p:nvSpPr>
        <p:spPr>
          <a:xfrm>
            <a:off x="4139952" y="4759865"/>
            <a:ext cx="294270" cy="3306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33CCFF"/>
                </a:solidFill>
              </a:rPr>
              <a:t>×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73" name="TextBox 12"/>
          <p:cNvSpPr txBox="1"/>
          <p:nvPr/>
        </p:nvSpPr>
        <p:spPr>
          <a:xfrm>
            <a:off x="4427984" y="4725144"/>
            <a:ext cx="29835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33CCFF"/>
                </a:solidFill>
              </a:rPr>
              <a:t>b</a:t>
            </a:r>
            <a:r>
              <a:rPr lang="nl-NL" sz="2200" b="1" dirty="0" smtClean="0">
                <a:solidFill>
                  <a:srgbClr val="33CCFF"/>
                </a:solidFill>
              </a:rPr>
              <a:t>ijbehorende hoogte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13" name="Diamond 12"/>
          <p:cNvSpPr/>
          <p:nvPr/>
        </p:nvSpPr>
        <p:spPr>
          <a:xfrm>
            <a:off x="3707904" y="1268760"/>
            <a:ext cx="1655554" cy="2232248"/>
          </a:xfrm>
          <a:prstGeom prst="diamond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5652120" y="3789040"/>
            <a:ext cx="81304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0070C0"/>
                </a:solidFill>
              </a:rPr>
              <a:t>ruit?</a:t>
            </a:r>
            <a:endParaRPr lang="en-US" sz="2200" dirty="0"/>
          </a:p>
        </p:txBody>
      </p:sp>
      <p:sp>
        <p:nvSpPr>
          <p:cNvPr id="75" name="TextBox 12"/>
          <p:cNvSpPr txBox="1"/>
          <p:nvPr/>
        </p:nvSpPr>
        <p:spPr>
          <a:xfrm>
            <a:off x="959562" y="4725144"/>
            <a:ext cx="7184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ruit 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76" name="TextBox 12"/>
          <p:cNvSpPr txBox="1"/>
          <p:nvPr/>
        </p:nvSpPr>
        <p:spPr>
          <a:xfrm>
            <a:off x="1534359" y="4726305"/>
            <a:ext cx="2141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=</a:t>
            </a:r>
            <a:endParaRPr lang="nl-NL" sz="2200" b="1" i="1" dirty="0">
              <a:solidFill>
                <a:srgbClr val="33CCFF"/>
              </a:solidFill>
            </a:endParaRPr>
          </a:p>
        </p:txBody>
      </p:sp>
      <p:sp>
        <p:nvSpPr>
          <p:cNvPr id="77" name="TextBox 12"/>
          <p:cNvSpPr txBox="1"/>
          <p:nvPr/>
        </p:nvSpPr>
        <p:spPr>
          <a:xfrm>
            <a:off x="1835696" y="4725144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zijde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78" name="TextBox 12"/>
          <p:cNvSpPr txBox="1"/>
          <p:nvPr/>
        </p:nvSpPr>
        <p:spPr>
          <a:xfrm>
            <a:off x="2668816" y="4757093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33CCFF"/>
                </a:solidFill>
              </a:rPr>
              <a:t>×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79" name="TextBox 12"/>
          <p:cNvSpPr txBox="1"/>
          <p:nvPr/>
        </p:nvSpPr>
        <p:spPr>
          <a:xfrm>
            <a:off x="3080244" y="4725144"/>
            <a:ext cx="29835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33CCFF"/>
                </a:solidFill>
              </a:rPr>
              <a:t>b</a:t>
            </a:r>
            <a:r>
              <a:rPr lang="nl-NL" sz="2200" b="1" dirty="0" smtClean="0">
                <a:solidFill>
                  <a:srgbClr val="33CCFF"/>
                </a:solidFill>
              </a:rPr>
              <a:t>ijbehorende hoogte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80" name="TextBox 12"/>
          <p:cNvSpPr txBox="1"/>
          <p:nvPr/>
        </p:nvSpPr>
        <p:spPr>
          <a:xfrm>
            <a:off x="2771800" y="4725144"/>
            <a:ext cx="10182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lengte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81" name="TextBox 12"/>
          <p:cNvSpPr txBox="1"/>
          <p:nvPr/>
        </p:nvSpPr>
        <p:spPr>
          <a:xfrm>
            <a:off x="2398822" y="4726316"/>
            <a:ext cx="3497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=</a:t>
            </a:r>
            <a:endParaRPr lang="nl-NL" sz="2200" b="1" i="1" dirty="0">
              <a:solidFill>
                <a:srgbClr val="33CCFF"/>
              </a:solidFill>
            </a:endParaRPr>
          </a:p>
        </p:txBody>
      </p:sp>
      <p:sp>
        <p:nvSpPr>
          <p:cNvPr id="82" name="TextBox 12"/>
          <p:cNvSpPr txBox="1"/>
          <p:nvPr/>
        </p:nvSpPr>
        <p:spPr>
          <a:xfrm>
            <a:off x="3701666" y="4757082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33CCFF"/>
                </a:solidFill>
              </a:rPr>
              <a:t>×</a:t>
            </a:r>
            <a:endParaRPr lang="nl-NL" sz="2200" b="1" dirty="0">
              <a:solidFill>
                <a:srgbClr val="33CCFF"/>
              </a:solidFill>
            </a:endParaRPr>
          </a:p>
        </p:txBody>
      </p:sp>
      <p:sp>
        <p:nvSpPr>
          <p:cNvPr id="83" name="TextBox 12"/>
          <p:cNvSpPr txBox="1"/>
          <p:nvPr/>
        </p:nvSpPr>
        <p:spPr>
          <a:xfrm>
            <a:off x="4014293" y="4725144"/>
            <a:ext cx="120577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 smtClean="0">
                <a:solidFill>
                  <a:srgbClr val="33CCFF"/>
                </a:solidFill>
              </a:rPr>
              <a:t>breedte</a:t>
            </a:r>
            <a:endParaRPr lang="nl-NL" sz="2200" b="1" dirty="0">
              <a:solidFill>
                <a:srgbClr val="33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02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8" fill="hold">
                      <p:stCondLst>
                        <p:cond delay="0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44" grpId="0" build="allAtOnce"/>
      <p:bldP spid="55" grpId="0" build="allAtOnce"/>
      <p:bldP spid="56" grpId="0"/>
      <p:bldP spid="56" grpId="1"/>
      <p:bldP spid="56" grpId="2"/>
      <p:bldP spid="48" grpId="0" build="allAtOnce"/>
      <p:bldP spid="48" grpId="1" build="allAtOnce"/>
      <p:bldP spid="3" grpId="0" animBg="1"/>
      <p:bldP spid="39" grpId="0" build="allAtOnce"/>
      <p:bldP spid="6" grpId="0" animBg="1"/>
      <p:bldP spid="6" grpId="1" animBg="1"/>
      <p:bldP spid="7" grpId="0"/>
      <p:bldP spid="7" grpId="1"/>
      <p:bldP spid="40" grpId="0"/>
      <p:bldP spid="40" grpId="1"/>
      <p:bldP spid="54" grpId="0" build="allAtOnce"/>
      <p:bldP spid="8" grpId="0" animBg="1"/>
      <p:bldP spid="8" grpId="1" animBg="1"/>
      <p:bldP spid="57" grpId="0"/>
      <p:bldP spid="57" grpId="1"/>
      <p:bldP spid="58" grpId="0" build="allAtOnce"/>
      <p:bldP spid="59" grpId="0" build="allAtOnce"/>
      <p:bldP spid="60" grpId="0" build="allAtOnce"/>
      <p:bldP spid="65" grpId="0"/>
      <p:bldP spid="65" grpId="1"/>
      <p:bldP spid="66" grpId="0"/>
      <p:bldP spid="66" grpId="1"/>
      <p:bldP spid="67" grpId="0" build="allAtOnce"/>
      <p:bldP spid="68" grpId="0"/>
      <p:bldP spid="68" grpId="1"/>
      <p:bldP spid="12" grpId="0" animBg="1"/>
      <p:bldP spid="12" grpId="1" animBg="1"/>
      <p:bldP spid="69" grpId="0" build="allAtOnce"/>
      <p:bldP spid="70" grpId="0" build="allAtOnce"/>
      <p:bldP spid="71" grpId="0" build="allAtOnce"/>
      <p:bldP spid="72" grpId="0"/>
      <p:bldP spid="72" grpId="1"/>
      <p:bldP spid="73" grpId="0" build="allAtOnce"/>
      <p:bldP spid="13" grpId="0" animBg="1"/>
      <p:bldP spid="74" grpId="0"/>
      <p:bldP spid="78" grpId="0"/>
      <p:bldP spid="80" grpId="0" build="allAtOnce"/>
      <p:bldP spid="81" grpId="0" build="allAtOnce"/>
      <p:bldP spid="82" grpId="0"/>
      <p:bldP spid="82" grpId="1"/>
      <p:bldP spid="8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Freeform 104"/>
          <p:cNvSpPr/>
          <p:nvPr/>
        </p:nvSpPr>
        <p:spPr>
          <a:xfrm>
            <a:off x="5067300" y="2171700"/>
            <a:ext cx="3390900" cy="2266950"/>
          </a:xfrm>
          <a:custGeom>
            <a:avLst/>
            <a:gdLst>
              <a:gd name="connsiteX0" fmla="*/ 0 w 3390900"/>
              <a:gd name="connsiteY0" fmla="*/ 1133475 h 2266950"/>
              <a:gd name="connsiteX1" fmla="*/ 1143000 w 3390900"/>
              <a:gd name="connsiteY1" fmla="*/ 2266950 h 2266950"/>
              <a:gd name="connsiteX2" fmla="*/ 3390900 w 3390900"/>
              <a:gd name="connsiteY2" fmla="*/ 1133475 h 2266950"/>
              <a:gd name="connsiteX3" fmla="*/ 1133475 w 3390900"/>
              <a:gd name="connsiteY3" fmla="*/ 0 h 2266950"/>
              <a:gd name="connsiteX4" fmla="*/ 0 w 3390900"/>
              <a:gd name="connsiteY4" fmla="*/ 1133475 h 2266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90900" h="2266950">
                <a:moveTo>
                  <a:pt x="0" y="1133475"/>
                </a:moveTo>
                <a:lnTo>
                  <a:pt x="1143000" y="2266950"/>
                </a:lnTo>
                <a:lnTo>
                  <a:pt x="3390900" y="1133475"/>
                </a:lnTo>
                <a:lnTo>
                  <a:pt x="1133475" y="0"/>
                </a:lnTo>
                <a:lnTo>
                  <a:pt x="0" y="1133475"/>
                </a:lnTo>
                <a:close/>
              </a:path>
            </a:pathLst>
          </a:custGeom>
          <a:solidFill>
            <a:srgbClr val="FFCC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57"/>
          <p:cNvGrpSpPr/>
          <p:nvPr/>
        </p:nvGrpSpPr>
        <p:grpSpPr>
          <a:xfrm>
            <a:off x="675160" y="4797732"/>
            <a:ext cx="7857280" cy="1655604"/>
            <a:chOff x="467544" y="4013448"/>
            <a:chExt cx="8421291" cy="1575792"/>
          </a:xfrm>
        </p:grpSpPr>
        <p:grpSp>
          <p:nvGrpSpPr>
            <p:cNvPr id="59" name="Group 5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61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62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0" name="Straight Connector 59"/>
            <p:cNvCxnSpPr/>
            <p:nvPr/>
          </p:nvCxnSpPr>
          <p:spPr>
            <a:xfrm>
              <a:off x="1669765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Oppervlakte vlakke figuren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635896" y="6453336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54" name="VB"/>
          <p:cNvSpPr txBox="1"/>
          <p:nvPr/>
        </p:nvSpPr>
        <p:spPr>
          <a:xfrm>
            <a:off x="378768" y="696173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en-US" sz="2400" dirty="0" smtClean="0">
              <a:solidFill>
                <a:srgbClr val="D60093"/>
              </a:solidFill>
            </a:endParaRPr>
          </a:p>
        </p:txBody>
      </p:sp>
      <p:sp>
        <p:nvSpPr>
          <p:cNvPr id="55" name="vraag a"/>
          <p:cNvSpPr txBox="1"/>
          <p:nvPr/>
        </p:nvSpPr>
        <p:spPr>
          <a:xfrm>
            <a:off x="395536" y="1557953"/>
            <a:ext cx="55675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Bereken de oppervlakte van vlieger </a:t>
            </a:r>
            <a:r>
              <a:rPr lang="nl-NL" sz="2200" i="1" dirty="0" smtClean="0"/>
              <a:t>PQRS</a:t>
            </a:r>
            <a:r>
              <a:rPr lang="nl-NL" sz="2200" dirty="0" smtClean="0"/>
              <a:t>.</a:t>
            </a:r>
            <a:endParaRPr lang="nl-NL" sz="2200" dirty="0"/>
          </a:p>
        </p:txBody>
      </p:sp>
      <p:sp>
        <p:nvSpPr>
          <p:cNvPr id="21" name="Rectangle 20"/>
          <p:cNvSpPr/>
          <p:nvPr/>
        </p:nvSpPr>
        <p:spPr>
          <a:xfrm>
            <a:off x="414355" y="4365104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 smtClean="0"/>
              <a:t>Uitwerking</a:t>
            </a:r>
            <a:endParaRPr lang="nl-NL" sz="2200" i="1" dirty="0"/>
          </a:p>
        </p:txBody>
      </p:sp>
      <p:sp>
        <p:nvSpPr>
          <p:cNvPr id="39" name="Oval 47"/>
          <p:cNvSpPr>
            <a:spLocks noChangeAspect="1"/>
          </p:cNvSpPr>
          <p:nvPr/>
        </p:nvSpPr>
        <p:spPr>
          <a:xfrm>
            <a:off x="1259664" y="5229200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Rectangle 23"/>
          <p:cNvSpPr/>
          <p:nvPr/>
        </p:nvSpPr>
        <p:spPr>
          <a:xfrm>
            <a:off x="373945" y="1197913"/>
            <a:ext cx="117371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 smtClean="0"/>
              <a:t>Opgave</a:t>
            </a:r>
            <a:endParaRPr lang="nl-NL" sz="22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vraag a"/>
              <p:cNvSpPr txBox="1"/>
              <p:nvPr/>
            </p:nvSpPr>
            <p:spPr>
              <a:xfrm>
                <a:off x="2051985" y="5085184"/>
                <a:ext cx="185339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dirty="0" smtClean="0"/>
                  <a:t>opp</a:t>
                </a:r>
                <a:r>
                  <a:rPr lang="nl-NL" sz="2200" i="1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nl-NL" sz="2200" i="1" dirty="0" smtClean="0"/>
                  <a:t>PQR </a:t>
                </a:r>
                <a:r>
                  <a:rPr lang="nl-NL" sz="2200" dirty="0" smtClean="0"/>
                  <a:t>= </a:t>
                </a:r>
                <a:endParaRPr lang="nl-NL" sz="2200" dirty="0"/>
              </a:p>
            </p:txBody>
          </p:sp>
        </mc:Choice>
        <mc:Fallback xmlns="">
          <p:sp>
            <p:nvSpPr>
              <p:cNvPr id="53" name="vraag a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985" y="5085184"/>
                <a:ext cx="1853392" cy="430887"/>
              </a:xfrm>
              <a:prstGeom prst="rect">
                <a:avLst/>
              </a:prstGeom>
              <a:blipFill rotWithShape="1">
                <a:blip r:embed="rId4"/>
                <a:stretch>
                  <a:fillRect l="-4276" t="-7042" r="-7566" b="-281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12"/>
          <p:cNvSpPr txBox="1"/>
          <p:nvPr/>
        </p:nvSpPr>
        <p:spPr>
          <a:xfrm>
            <a:off x="4139952" y="5075659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sp>
        <p:nvSpPr>
          <p:cNvPr id="64" name="vraag a"/>
          <p:cNvSpPr txBox="1"/>
          <p:nvPr/>
        </p:nvSpPr>
        <p:spPr>
          <a:xfrm>
            <a:off x="5591554" y="5058936"/>
            <a:ext cx="4283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= </a:t>
            </a:r>
            <a:endParaRPr lang="nl-NL" sz="2200" dirty="0"/>
          </a:p>
        </p:txBody>
      </p:sp>
      <p:sp>
        <p:nvSpPr>
          <p:cNvPr id="65" name="vraag a"/>
          <p:cNvSpPr txBox="1"/>
          <p:nvPr/>
        </p:nvSpPr>
        <p:spPr>
          <a:xfrm>
            <a:off x="5879586" y="5049411"/>
            <a:ext cx="7970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6 </a:t>
            </a:r>
            <a:r>
              <a:rPr lang="nl-NL" sz="2200" dirty="0"/>
              <a:t>c</a:t>
            </a:r>
            <a:r>
              <a:rPr lang="nl-NL" sz="2200" dirty="0" smtClean="0"/>
              <a:t>m</a:t>
            </a:r>
            <a:endParaRPr lang="nl-NL" sz="2200" dirty="0"/>
          </a:p>
        </p:txBody>
      </p:sp>
      <p:sp>
        <p:nvSpPr>
          <p:cNvPr id="66" name="TextBox 12"/>
          <p:cNvSpPr txBox="1"/>
          <p:nvPr/>
        </p:nvSpPr>
        <p:spPr>
          <a:xfrm>
            <a:off x="6516216" y="4962654"/>
            <a:ext cx="318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2</a:t>
            </a:r>
            <a:endParaRPr lang="nl-NL" sz="1600" i="1" dirty="0"/>
          </a:p>
        </p:txBody>
      </p:sp>
      <p:grpSp>
        <p:nvGrpSpPr>
          <p:cNvPr id="71" name="Animatie icoon"/>
          <p:cNvGrpSpPr>
            <a:grpSpLocks noChangeAspect="1"/>
          </p:cNvGrpSpPr>
          <p:nvPr/>
        </p:nvGrpSpPr>
        <p:grpSpPr>
          <a:xfrm>
            <a:off x="8604448" y="6381368"/>
            <a:ext cx="440378" cy="360000"/>
            <a:chOff x="5076056" y="174576"/>
            <a:chExt cx="3276364" cy="2678360"/>
          </a:xfrm>
        </p:grpSpPr>
        <p:sp>
          <p:nvSpPr>
            <p:cNvPr id="72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5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0" name="Tekstvak 9"/>
          <p:cNvSpPr txBox="1"/>
          <p:nvPr/>
        </p:nvSpPr>
        <p:spPr>
          <a:xfrm>
            <a:off x="4644008" y="3068960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P</a:t>
            </a:r>
          </a:p>
        </p:txBody>
      </p:sp>
      <p:sp>
        <p:nvSpPr>
          <p:cNvPr id="63" name="Tekstvak 62"/>
          <p:cNvSpPr txBox="1"/>
          <p:nvPr/>
        </p:nvSpPr>
        <p:spPr>
          <a:xfrm>
            <a:off x="8390904" y="3068960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R</a:t>
            </a:r>
          </a:p>
        </p:txBody>
      </p:sp>
      <p:sp>
        <p:nvSpPr>
          <p:cNvPr id="81" name="Tekstvak 80"/>
          <p:cNvSpPr txBox="1"/>
          <p:nvPr/>
        </p:nvSpPr>
        <p:spPr>
          <a:xfrm>
            <a:off x="6084168" y="1773396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 smtClean="0"/>
              <a:t>S</a:t>
            </a:r>
            <a:endParaRPr lang="nl-NL" sz="2200" i="1" dirty="0"/>
          </a:p>
        </p:txBody>
      </p:sp>
      <p:sp>
        <p:nvSpPr>
          <p:cNvPr id="82" name="Rectangle 20"/>
          <p:cNvSpPr/>
          <p:nvPr/>
        </p:nvSpPr>
        <p:spPr>
          <a:xfrm>
            <a:off x="414586" y="2276872"/>
            <a:ext cx="11416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 smtClean="0"/>
              <a:t>Aanpak</a:t>
            </a:r>
            <a:endParaRPr lang="nl-NL" sz="2200" i="1" dirty="0"/>
          </a:p>
        </p:txBody>
      </p:sp>
      <p:sp>
        <p:nvSpPr>
          <p:cNvPr id="83" name="vraag a"/>
          <p:cNvSpPr txBox="1"/>
          <p:nvPr/>
        </p:nvSpPr>
        <p:spPr>
          <a:xfrm>
            <a:off x="395536" y="2708920"/>
            <a:ext cx="30900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Teken de symmetrieas.</a:t>
            </a:r>
            <a:endParaRPr lang="nl-NL" sz="2200" dirty="0"/>
          </a:p>
        </p:txBody>
      </p:sp>
      <p:sp>
        <p:nvSpPr>
          <p:cNvPr id="84" name="vraag a"/>
          <p:cNvSpPr txBox="1"/>
          <p:nvPr/>
        </p:nvSpPr>
        <p:spPr>
          <a:xfrm>
            <a:off x="395536" y="3142129"/>
            <a:ext cx="31678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Bereken de oppervlakte</a:t>
            </a:r>
            <a:br>
              <a:rPr lang="nl-NL" sz="2200" dirty="0" smtClean="0"/>
            </a:br>
            <a:r>
              <a:rPr lang="nl-NL" sz="2200" dirty="0" smtClean="0"/>
              <a:t>van een driehoek.</a:t>
            </a:r>
            <a:endParaRPr lang="nl-NL" sz="2200" dirty="0"/>
          </a:p>
        </p:txBody>
      </p:sp>
      <p:grpSp>
        <p:nvGrpSpPr>
          <p:cNvPr id="85" name="Group 7"/>
          <p:cNvGrpSpPr/>
          <p:nvPr/>
        </p:nvGrpSpPr>
        <p:grpSpPr>
          <a:xfrm>
            <a:off x="3741549" y="4941168"/>
            <a:ext cx="350610" cy="758655"/>
            <a:chOff x="902613" y="3448050"/>
            <a:chExt cx="377348" cy="887101"/>
          </a:xfrm>
        </p:grpSpPr>
        <p:sp>
          <p:nvSpPr>
            <p:cNvPr id="86" name="TextBox 12"/>
            <p:cNvSpPr txBox="1"/>
            <p:nvPr/>
          </p:nvSpPr>
          <p:spPr>
            <a:xfrm>
              <a:off x="902613" y="3448050"/>
              <a:ext cx="367823" cy="5038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 smtClean="0"/>
                <a:t>1</a:t>
              </a:r>
              <a:endParaRPr lang="nl-NL" sz="2200" b="1" dirty="0"/>
            </a:p>
          </p:txBody>
        </p:sp>
        <p:sp>
          <p:nvSpPr>
            <p:cNvPr id="87" name="TextBox 12"/>
            <p:cNvSpPr txBox="1"/>
            <p:nvPr/>
          </p:nvSpPr>
          <p:spPr>
            <a:xfrm>
              <a:off x="912138" y="3831312"/>
              <a:ext cx="367823" cy="5038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/>
                <a:t>2</a:t>
              </a:r>
            </a:p>
          </p:txBody>
        </p:sp>
        <p:cxnSp>
          <p:nvCxnSpPr>
            <p:cNvPr id="88" name="Straight Connector 6"/>
            <p:cNvCxnSpPr/>
            <p:nvPr/>
          </p:nvCxnSpPr>
          <p:spPr>
            <a:xfrm>
              <a:off x="929331" y="3859887"/>
              <a:ext cx="29967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9" name="TextBox 12"/>
          <p:cNvSpPr txBox="1"/>
          <p:nvPr/>
        </p:nvSpPr>
        <p:spPr>
          <a:xfrm>
            <a:off x="4879082" y="5075659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sp>
        <p:nvSpPr>
          <p:cNvPr id="91" name="Tekstvak 90"/>
          <p:cNvSpPr txBox="1"/>
          <p:nvPr/>
        </p:nvSpPr>
        <p:spPr>
          <a:xfrm>
            <a:off x="6012160" y="4365104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 smtClean="0"/>
              <a:t>Q</a:t>
            </a:r>
            <a:endParaRPr lang="nl-NL" sz="2200" i="1" dirty="0"/>
          </a:p>
        </p:txBody>
      </p:sp>
      <p:cxnSp>
        <p:nvCxnSpPr>
          <p:cNvPr id="52" name="Rechte verbindingslijn 1857"/>
          <p:cNvCxnSpPr/>
          <p:nvPr/>
        </p:nvCxnSpPr>
        <p:spPr>
          <a:xfrm flipH="1">
            <a:off x="5063948" y="2159647"/>
            <a:ext cx="3396483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Rechte verbindingslijn 1836"/>
          <p:cNvCxnSpPr/>
          <p:nvPr/>
        </p:nvCxnSpPr>
        <p:spPr>
          <a:xfrm>
            <a:off x="5063948" y="2159647"/>
            <a:ext cx="0" cy="2277465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Rechte verbindingslijn 1837"/>
          <p:cNvCxnSpPr/>
          <p:nvPr/>
        </p:nvCxnSpPr>
        <p:spPr>
          <a:xfrm>
            <a:off x="5628416" y="2159647"/>
            <a:ext cx="1613" cy="2277465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Rechte verbindingslijn 1838"/>
          <p:cNvCxnSpPr/>
          <p:nvPr/>
        </p:nvCxnSpPr>
        <p:spPr>
          <a:xfrm>
            <a:off x="6196109" y="2159647"/>
            <a:ext cx="0" cy="2277465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echte verbindingslijn 1839"/>
          <p:cNvCxnSpPr/>
          <p:nvPr/>
        </p:nvCxnSpPr>
        <p:spPr>
          <a:xfrm>
            <a:off x="6760577" y="2159647"/>
            <a:ext cx="1613" cy="2277465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Rechte verbindingslijn 1840"/>
          <p:cNvCxnSpPr/>
          <p:nvPr/>
        </p:nvCxnSpPr>
        <p:spPr>
          <a:xfrm>
            <a:off x="7328270" y="2159647"/>
            <a:ext cx="1" cy="2277465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Rechte verbindingslijn 1841"/>
          <p:cNvCxnSpPr/>
          <p:nvPr/>
        </p:nvCxnSpPr>
        <p:spPr>
          <a:xfrm>
            <a:off x="7894351" y="2159647"/>
            <a:ext cx="0" cy="2277465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Rechte verbindingslijn 1842"/>
          <p:cNvCxnSpPr/>
          <p:nvPr/>
        </p:nvCxnSpPr>
        <p:spPr>
          <a:xfrm>
            <a:off x="8460431" y="2159647"/>
            <a:ext cx="0" cy="2277465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Rechte verbindingslijn 1855"/>
          <p:cNvCxnSpPr/>
          <p:nvPr/>
        </p:nvCxnSpPr>
        <p:spPr>
          <a:xfrm flipH="1">
            <a:off x="5063948" y="4437112"/>
            <a:ext cx="3396484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Rechte verbindingslijn 1856"/>
          <p:cNvCxnSpPr/>
          <p:nvPr/>
        </p:nvCxnSpPr>
        <p:spPr>
          <a:xfrm flipH="1">
            <a:off x="5063948" y="3882997"/>
            <a:ext cx="3396484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Rechte verbindingslijn 1857"/>
          <p:cNvCxnSpPr/>
          <p:nvPr/>
        </p:nvCxnSpPr>
        <p:spPr>
          <a:xfrm flipH="1">
            <a:off x="5063948" y="3304951"/>
            <a:ext cx="3396484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chte verbindingslijn 1857"/>
          <p:cNvCxnSpPr/>
          <p:nvPr/>
        </p:nvCxnSpPr>
        <p:spPr>
          <a:xfrm flipH="1" flipV="1">
            <a:off x="5063948" y="2732030"/>
            <a:ext cx="3396484" cy="388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5073049" y="3303453"/>
            <a:ext cx="3336905" cy="0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 flipV="1">
            <a:off x="5076056" y="3304034"/>
            <a:ext cx="3384376" cy="1161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6726002" y="2924944"/>
            <a:ext cx="7983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6</a:t>
            </a:r>
            <a:endParaRPr lang="en-US" sz="2200" dirty="0"/>
          </a:p>
        </p:txBody>
      </p:sp>
      <p:cxnSp>
        <p:nvCxnSpPr>
          <p:cNvPr id="125" name="Straight Arrow Connector 124"/>
          <p:cNvCxnSpPr/>
          <p:nvPr/>
        </p:nvCxnSpPr>
        <p:spPr>
          <a:xfrm>
            <a:off x="6209134" y="2172281"/>
            <a:ext cx="0" cy="1112703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6249561" y="2524254"/>
            <a:ext cx="7983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</a:t>
            </a:r>
          </a:p>
        </p:txBody>
      </p:sp>
      <p:grpSp>
        <p:nvGrpSpPr>
          <p:cNvPr id="128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12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33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134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5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6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7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40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141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2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3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4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45" name="vraag a"/>
          <p:cNvSpPr txBox="1"/>
          <p:nvPr/>
        </p:nvSpPr>
        <p:spPr>
          <a:xfrm>
            <a:off x="395536" y="3140968"/>
            <a:ext cx="399981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De oppervlakte van de vlieger </a:t>
            </a:r>
            <a:br>
              <a:rPr lang="nl-NL" sz="2200" dirty="0" smtClean="0"/>
            </a:br>
            <a:r>
              <a:rPr lang="nl-NL" sz="2200" dirty="0" smtClean="0"/>
              <a:t>is twee keer de oppervlakte</a:t>
            </a:r>
            <a:br>
              <a:rPr lang="nl-NL" sz="2200" dirty="0" smtClean="0"/>
            </a:br>
            <a:r>
              <a:rPr lang="nl-NL" sz="2200" dirty="0" smtClean="0"/>
              <a:t>van deze driehoek.</a:t>
            </a:r>
            <a:endParaRPr lang="nl-NL" sz="2200" dirty="0"/>
          </a:p>
        </p:txBody>
      </p:sp>
      <p:sp>
        <p:nvSpPr>
          <p:cNvPr id="146" name="vraag a"/>
          <p:cNvSpPr txBox="1"/>
          <p:nvPr/>
        </p:nvSpPr>
        <p:spPr>
          <a:xfrm>
            <a:off x="2051720" y="5661248"/>
            <a:ext cx="27655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opp</a:t>
            </a:r>
            <a:r>
              <a:rPr lang="nl-NL" sz="2200" i="1" dirty="0" smtClean="0"/>
              <a:t> </a:t>
            </a:r>
            <a:r>
              <a:rPr lang="nl-NL" sz="2200" dirty="0" smtClean="0"/>
              <a:t>vlieger</a:t>
            </a:r>
            <a:r>
              <a:rPr lang="nl-NL" sz="2200" i="1" dirty="0" smtClean="0"/>
              <a:t> PQRS </a:t>
            </a:r>
            <a:r>
              <a:rPr lang="nl-NL" sz="2200" dirty="0" smtClean="0"/>
              <a:t>= </a:t>
            </a:r>
            <a:endParaRPr lang="nl-NL" sz="2200" dirty="0"/>
          </a:p>
        </p:txBody>
      </p:sp>
      <p:sp>
        <p:nvSpPr>
          <p:cNvPr id="147" name="TextBox 146"/>
          <p:cNvSpPr txBox="1"/>
          <p:nvPr/>
        </p:nvSpPr>
        <p:spPr>
          <a:xfrm>
            <a:off x="4788024" y="5658747"/>
            <a:ext cx="7983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</a:t>
            </a:r>
          </a:p>
        </p:txBody>
      </p:sp>
      <p:sp>
        <p:nvSpPr>
          <p:cNvPr id="148" name="TextBox 12"/>
          <p:cNvSpPr txBox="1"/>
          <p:nvPr/>
        </p:nvSpPr>
        <p:spPr>
          <a:xfrm>
            <a:off x="5141826" y="5664611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sp>
        <p:nvSpPr>
          <p:cNvPr id="150" name="vraag a"/>
          <p:cNvSpPr txBox="1"/>
          <p:nvPr/>
        </p:nvSpPr>
        <p:spPr>
          <a:xfrm>
            <a:off x="5879586" y="5048245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6</a:t>
            </a:r>
            <a:endParaRPr lang="nl-NL" sz="2200" dirty="0"/>
          </a:p>
        </p:txBody>
      </p:sp>
      <p:sp>
        <p:nvSpPr>
          <p:cNvPr id="126" name="Rectangle 125"/>
          <p:cNvSpPr/>
          <p:nvPr/>
        </p:nvSpPr>
        <p:spPr>
          <a:xfrm>
            <a:off x="5721314" y="5662409"/>
            <a:ext cx="50687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/>
              <a:t> </a:t>
            </a:r>
            <a:r>
              <a:rPr lang="nl-NL" sz="2200" dirty="0"/>
              <a:t>= </a:t>
            </a:r>
            <a:endParaRPr lang="en-US" sz="2200" dirty="0"/>
          </a:p>
        </p:txBody>
      </p:sp>
      <p:sp>
        <p:nvSpPr>
          <p:cNvPr id="154" name="vraag a"/>
          <p:cNvSpPr txBox="1"/>
          <p:nvPr/>
        </p:nvSpPr>
        <p:spPr>
          <a:xfrm>
            <a:off x="6066165" y="5662409"/>
            <a:ext cx="9541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12 </a:t>
            </a:r>
            <a:r>
              <a:rPr lang="nl-NL" sz="2200" dirty="0"/>
              <a:t>c</a:t>
            </a:r>
            <a:r>
              <a:rPr lang="nl-NL" sz="2200" dirty="0" smtClean="0"/>
              <a:t>m</a:t>
            </a:r>
            <a:endParaRPr lang="nl-NL" sz="2200" dirty="0"/>
          </a:p>
        </p:txBody>
      </p:sp>
      <p:sp>
        <p:nvSpPr>
          <p:cNvPr id="155" name="TextBox 12"/>
          <p:cNvSpPr txBox="1"/>
          <p:nvPr/>
        </p:nvSpPr>
        <p:spPr>
          <a:xfrm>
            <a:off x="6876256" y="5589240"/>
            <a:ext cx="318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2</a:t>
            </a:r>
            <a:endParaRPr lang="nl-NL" sz="1600" i="1" dirty="0"/>
          </a:p>
        </p:txBody>
      </p:sp>
      <p:grpSp>
        <p:nvGrpSpPr>
          <p:cNvPr id="156" name="Animatie icoon"/>
          <p:cNvGrpSpPr>
            <a:grpSpLocks noChangeAspect="1"/>
          </p:cNvGrpSpPr>
          <p:nvPr/>
        </p:nvGrpSpPr>
        <p:grpSpPr>
          <a:xfrm>
            <a:off x="8596118" y="6381328"/>
            <a:ext cx="440378" cy="360000"/>
            <a:chOff x="5076056" y="174576"/>
            <a:chExt cx="3276364" cy="2678360"/>
          </a:xfrm>
        </p:grpSpPr>
        <p:sp>
          <p:nvSpPr>
            <p:cNvPr id="157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8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9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0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61" name="Volgende slide icoon"/>
          <p:cNvGrpSpPr/>
          <p:nvPr/>
        </p:nvGrpSpPr>
        <p:grpSpPr>
          <a:xfrm>
            <a:off x="8603399" y="6493040"/>
            <a:ext cx="395064" cy="180020"/>
            <a:chOff x="2610762" y="4509120"/>
            <a:chExt cx="395064" cy="180020"/>
          </a:xfrm>
        </p:grpSpPr>
        <p:sp>
          <p:nvSpPr>
            <p:cNvPr id="162" name="Isosceles Triangle 16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63" name="Isosceles Triangle 16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92" name="Oval 47"/>
          <p:cNvSpPr>
            <a:spLocks noChangeAspect="1"/>
          </p:cNvSpPr>
          <p:nvPr/>
        </p:nvSpPr>
        <p:spPr>
          <a:xfrm>
            <a:off x="1259632" y="5790713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extBox 2"/>
          <p:cNvSpPr txBox="1"/>
          <p:nvPr/>
        </p:nvSpPr>
        <p:spPr>
          <a:xfrm>
            <a:off x="414586" y="2705097"/>
            <a:ext cx="40760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De symmetrieas verdeelt de vlieger </a:t>
            </a:r>
            <a:r>
              <a:rPr lang="nl-NL" sz="2200" dirty="0" smtClean="0"/>
              <a:t>in </a:t>
            </a:r>
            <a:r>
              <a:rPr lang="en-US" sz="2200" dirty="0" smtClean="0"/>
              <a:t>twee </a:t>
            </a:r>
            <a:r>
              <a:rPr lang="en-US" sz="2200" dirty="0"/>
              <a:t>even </a:t>
            </a:r>
            <a:r>
              <a:rPr lang="en-US" sz="2200" dirty="0" err="1"/>
              <a:t>grote</a:t>
            </a:r>
            <a:r>
              <a:rPr lang="en-US" sz="2200" dirty="0"/>
              <a:t> </a:t>
            </a:r>
            <a:r>
              <a:rPr lang="en-US" sz="2200" dirty="0" err="1"/>
              <a:t>driehoeken</a:t>
            </a:r>
            <a:r>
              <a:rPr lang="en-US" sz="2200" dirty="0"/>
              <a:t>.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6588224" y="2884740"/>
            <a:ext cx="7983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/>
              <a:t>zijde</a:t>
            </a:r>
            <a:endParaRPr lang="en-US" sz="2200" dirty="0"/>
          </a:p>
        </p:txBody>
      </p:sp>
      <p:sp>
        <p:nvSpPr>
          <p:cNvPr id="94" name="TextBox 93"/>
          <p:cNvSpPr txBox="1"/>
          <p:nvPr/>
        </p:nvSpPr>
        <p:spPr>
          <a:xfrm>
            <a:off x="6196109" y="2516303"/>
            <a:ext cx="136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/>
              <a:t>hoogte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66466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L -0.23629 0.30972 " pathEditMode="relative" rAng="0" ptsTypes="AA">
                                      <p:cBhvr>
                                        <p:cTn id="11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23" y="15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1666 L -0.10538 0.36736 " pathEditMode="relative" rAng="0" ptsTypes="AA">
                                      <p:cBhvr>
                                        <p:cTn id="120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78" y="19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1111E-6 L -0.04653 0.08912 " pathEditMode="relative" rAng="0" ptsTypes="AA">
                                      <p:cBhvr>
                                        <p:cTn id="159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6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00"/>
                            </p:stCondLst>
                            <p:childTnLst>
                              <p:par>
                                <p:cTn id="1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"/>
                            </p:stCondLst>
                            <p:childTnLst>
                              <p:par>
                                <p:cTn id="16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54" grpId="0"/>
      <p:bldP spid="55" grpId="0"/>
      <p:bldP spid="21" grpId="0"/>
      <p:bldP spid="39" grpId="0" animBg="1"/>
      <p:bldP spid="24" grpId="0"/>
      <p:bldP spid="53" grpId="0"/>
      <p:bldP spid="57" grpId="0"/>
      <p:bldP spid="64" grpId="0"/>
      <p:bldP spid="65" grpId="0"/>
      <p:bldP spid="82" grpId="0"/>
      <p:bldP spid="83" grpId="0"/>
      <p:bldP spid="83" grpId="1"/>
      <p:bldP spid="84" grpId="0"/>
      <p:bldP spid="84" grpId="1"/>
      <p:bldP spid="89" grpId="0"/>
      <p:bldP spid="123" grpId="0"/>
      <p:bldP spid="123" grpId="1"/>
      <p:bldP spid="127" grpId="0"/>
      <p:bldP spid="127" grpId="1"/>
      <p:bldP spid="145" grpId="0"/>
      <p:bldP spid="146" grpId="0"/>
      <p:bldP spid="147" grpId="0"/>
      <p:bldP spid="148" grpId="0"/>
      <p:bldP spid="150" grpId="0"/>
      <p:bldP spid="150" grpId="1"/>
      <p:bldP spid="126" grpId="0"/>
      <p:bldP spid="154" grpId="0"/>
      <p:bldP spid="92" grpId="0" animBg="1"/>
      <p:bldP spid="3" grpId="0"/>
      <p:bldP spid="3" grpId="1"/>
      <p:bldP spid="93" grpId="0"/>
      <p:bldP spid="93" grpId="1"/>
      <p:bldP spid="94" grpId="0"/>
      <p:bldP spid="9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Rechte verbindingslijn 1840"/>
          <p:cNvCxnSpPr/>
          <p:nvPr/>
        </p:nvCxnSpPr>
        <p:spPr>
          <a:xfrm>
            <a:off x="8060458" y="2643736"/>
            <a:ext cx="0" cy="1145304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Rechte verbindingslijn 1857"/>
          <p:cNvCxnSpPr/>
          <p:nvPr/>
        </p:nvCxnSpPr>
        <p:spPr>
          <a:xfrm flipH="1">
            <a:off x="5796136" y="3789040"/>
            <a:ext cx="2264322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echte verbindingslijn 1857"/>
          <p:cNvCxnSpPr/>
          <p:nvPr/>
        </p:nvCxnSpPr>
        <p:spPr>
          <a:xfrm flipH="1">
            <a:off x="5796137" y="2643736"/>
            <a:ext cx="2264321" cy="0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Vrije vorm 26"/>
          <p:cNvSpPr/>
          <p:nvPr/>
        </p:nvSpPr>
        <p:spPr>
          <a:xfrm>
            <a:off x="5796501" y="2639833"/>
            <a:ext cx="2266122" cy="1152939"/>
          </a:xfrm>
          <a:custGeom>
            <a:avLst/>
            <a:gdLst>
              <a:gd name="connsiteX0" fmla="*/ 0 w 2266122"/>
              <a:gd name="connsiteY0" fmla="*/ 1144988 h 1152939"/>
              <a:gd name="connsiteX1" fmla="*/ 564542 w 2266122"/>
              <a:gd name="connsiteY1" fmla="*/ 0 h 1152939"/>
              <a:gd name="connsiteX2" fmla="*/ 2266122 w 2266122"/>
              <a:gd name="connsiteY2" fmla="*/ 0 h 1152939"/>
              <a:gd name="connsiteX3" fmla="*/ 2266122 w 2266122"/>
              <a:gd name="connsiteY3" fmla="*/ 1152939 h 1152939"/>
              <a:gd name="connsiteX4" fmla="*/ 0 w 2266122"/>
              <a:gd name="connsiteY4" fmla="*/ 1144988 h 115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6122" h="1152939">
                <a:moveTo>
                  <a:pt x="0" y="1144988"/>
                </a:moveTo>
                <a:lnTo>
                  <a:pt x="564542" y="0"/>
                </a:lnTo>
                <a:lnTo>
                  <a:pt x="2266122" y="0"/>
                </a:lnTo>
                <a:lnTo>
                  <a:pt x="2266122" y="1152939"/>
                </a:lnTo>
                <a:lnTo>
                  <a:pt x="0" y="1144988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58" name="Group 57"/>
          <p:cNvGrpSpPr/>
          <p:nvPr/>
        </p:nvGrpSpPr>
        <p:grpSpPr>
          <a:xfrm>
            <a:off x="675160" y="4797731"/>
            <a:ext cx="7857280" cy="1762161"/>
            <a:chOff x="467544" y="4013448"/>
            <a:chExt cx="8421291" cy="1575792"/>
          </a:xfrm>
        </p:grpSpPr>
        <p:grpSp>
          <p:nvGrpSpPr>
            <p:cNvPr id="59" name="Group 5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61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62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0" name="Straight Connector 59"/>
            <p:cNvCxnSpPr/>
            <p:nvPr/>
          </p:nvCxnSpPr>
          <p:spPr>
            <a:xfrm>
              <a:off x="1669765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Oppervlakte vlakke figuren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635896" y="6453336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54" name="VB"/>
          <p:cNvSpPr txBox="1"/>
          <p:nvPr/>
        </p:nvSpPr>
        <p:spPr>
          <a:xfrm>
            <a:off x="378768" y="696173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en-US" sz="2400" dirty="0" smtClean="0">
              <a:solidFill>
                <a:srgbClr val="D60093"/>
              </a:solidFill>
            </a:endParaRPr>
          </a:p>
        </p:txBody>
      </p:sp>
      <p:sp>
        <p:nvSpPr>
          <p:cNvPr id="55" name="vraag a"/>
          <p:cNvSpPr txBox="1"/>
          <p:nvPr/>
        </p:nvSpPr>
        <p:spPr>
          <a:xfrm>
            <a:off x="395536" y="1557953"/>
            <a:ext cx="596188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Bereken de oppervlakte van trapezium </a:t>
            </a:r>
            <a:r>
              <a:rPr lang="nl-NL" sz="2200" i="1" dirty="0" smtClean="0"/>
              <a:t>KLMN</a:t>
            </a:r>
            <a:r>
              <a:rPr lang="nl-NL" sz="2200" dirty="0" smtClean="0"/>
              <a:t>.</a:t>
            </a:r>
            <a:endParaRPr lang="nl-NL" sz="2200" dirty="0"/>
          </a:p>
        </p:txBody>
      </p:sp>
      <p:sp>
        <p:nvSpPr>
          <p:cNvPr id="21" name="Rectangle 20"/>
          <p:cNvSpPr/>
          <p:nvPr/>
        </p:nvSpPr>
        <p:spPr>
          <a:xfrm>
            <a:off x="414355" y="4437112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 smtClean="0"/>
              <a:t>Uitwerking</a:t>
            </a:r>
            <a:endParaRPr lang="nl-NL" sz="2200" i="1" dirty="0"/>
          </a:p>
        </p:txBody>
      </p:sp>
      <p:sp>
        <p:nvSpPr>
          <p:cNvPr id="39" name="Oval 47"/>
          <p:cNvSpPr>
            <a:spLocks noChangeAspect="1"/>
          </p:cNvSpPr>
          <p:nvPr/>
        </p:nvSpPr>
        <p:spPr>
          <a:xfrm>
            <a:off x="1259664" y="5229200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8" name="Einde presentatie icoon"/>
          <p:cNvSpPr/>
          <p:nvPr/>
        </p:nvSpPr>
        <p:spPr>
          <a:xfrm>
            <a:off x="8675585" y="646568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Rectangle 23"/>
          <p:cNvSpPr/>
          <p:nvPr/>
        </p:nvSpPr>
        <p:spPr>
          <a:xfrm>
            <a:off x="373945" y="1197913"/>
            <a:ext cx="117371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 smtClean="0"/>
              <a:t>Opgave</a:t>
            </a:r>
            <a:endParaRPr lang="nl-NL" sz="22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vraag a"/>
              <p:cNvSpPr txBox="1"/>
              <p:nvPr/>
            </p:nvSpPr>
            <p:spPr>
              <a:xfrm>
                <a:off x="2051985" y="5085184"/>
                <a:ext cx="185339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dirty="0" smtClean="0"/>
                  <a:t>opp</a:t>
                </a:r>
                <a:r>
                  <a:rPr lang="nl-NL" sz="2200" i="1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/>
                        <a:ea typeface="Cambria Math"/>
                      </a:rPr>
                      <m:t>△</m:t>
                    </m:r>
                  </m:oMath>
                </a14:m>
                <a:r>
                  <a:rPr lang="nl-NL" sz="2200" i="1" dirty="0" smtClean="0"/>
                  <a:t>KON </a:t>
                </a:r>
                <a:r>
                  <a:rPr lang="nl-NL" sz="2200" dirty="0" smtClean="0"/>
                  <a:t>= </a:t>
                </a:r>
                <a:endParaRPr lang="nl-NL" sz="2200" dirty="0"/>
              </a:p>
            </p:txBody>
          </p:sp>
        </mc:Choice>
        <mc:Fallback xmlns="">
          <p:sp>
            <p:nvSpPr>
              <p:cNvPr id="53" name="vraag a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985" y="5085184"/>
                <a:ext cx="1853392" cy="430887"/>
              </a:xfrm>
              <a:prstGeom prst="rect">
                <a:avLst/>
              </a:prstGeom>
              <a:blipFill rotWithShape="1">
                <a:blip r:embed="rId4"/>
                <a:stretch>
                  <a:fillRect l="-4276" t="-7042" r="-3289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12"/>
          <p:cNvSpPr txBox="1"/>
          <p:nvPr/>
        </p:nvSpPr>
        <p:spPr>
          <a:xfrm>
            <a:off x="4139952" y="5075659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sp>
        <p:nvSpPr>
          <p:cNvPr id="64" name="vraag a"/>
          <p:cNvSpPr txBox="1"/>
          <p:nvPr/>
        </p:nvSpPr>
        <p:spPr>
          <a:xfrm>
            <a:off x="5591554" y="5058936"/>
            <a:ext cx="4283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= </a:t>
            </a:r>
            <a:endParaRPr lang="nl-NL" sz="2200" dirty="0"/>
          </a:p>
        </p:txBody>
      </p:sp>
      <p:sp>
        <p:nvSpPr>
          <p:cNvPr id="65" name="vraag a"/>
          <p:cNvSpPr txBox="1"/>
          <p:nvPr/>
        </p:nvSpPr>
        <p:spPr>
          <a:xfrm>
            <a:off x="5879586" y="5049411"/>
            <a:ext cx="7970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</a:t>
            </a:r>
            <a:r>
              <a:rPr lang="nl-NL" sz="2200" dirty="0" smtClean="0"/>
              <a:t> </a:t>
            </a:r>
            <a:r>
              <a:rPr lang="nl-NL" sz="2200" dirty="0"/>
              <a:t>c</a:t>
            </a:r>
            <a:r>
              <a:rPr lang="nl-NL" sz="2200" dirty="0" smtClean="0"/>
              <a:t>m</a:t>
            </a:r>
            <a:endParaRPr lang="nl-NL" sz="2200" dirty="0"/>
          </a:p>
        </p:txBody>
      </p:sp>
      <p:sp>
        <p:nvSpPr>
          <p:cNvPr id="66" name="TextBox 12"/>
          <p:cNvSpPr txBox="1"/>
          <p:nvPr/>
        </p:nvSpPr>
        <p:spPr>
          <a:xfrm>
            <a:off x="6500314" y="4970605"/>
            <a:ext cx="318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2</a:t>
            </a:r>
            <a:endParaRPr lang="nl-NL" sz="1600" i="1" dirty="0"/>
          </a:p>
        </p:txBody>
      </p:sp>
      <p:grpSp>
        <p:nvGrpSpPr>
          <p:cNvPr id="71" name="Animatie icoon"/>
          <p:cNvGrpSpPr>
            <a:grpSpLocks noChangeAspect="1"/>
          </p:cNvGrpSpPr>
          <p:nvPr/>
        </p:nvGrpSpPr>
        <p:grpSpPr>
          <a:xfrm>
            <a:off x="8604448" y="6381368"/>
            <a:ext cx="440378" cy="360000"/>
            <a:chOff x="5076056" y="174576"/>
            <a:chExt cx="3276364" cy="2678360"/>
          </a:xfrm>
        </p:grpSpPr>
        <p:sp>
          <p:nvSpPr>
            <p:cNvPr id="72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5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63" name="Tekstvak 62"/>
          <p:cNvSpPr txBox="1"/>
          <p:nvPr/>
        </p:nvSpPr>
        <p:spPr>
          <a:xfrm>
            <a:off x="8100392" y="3717032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L</a:t>
            </a:r>
          </a:p>
        </p:txBody>
      </p:sp>
      <p:sp>
        <p:nvSpPr>
          <p:cNvPr id="81" name="Tekstvak 80"/>
          <p:cNvSpPr txBox="1"/>
          <p:nvPr/>
        </p:nvSpPr>
        <p:spPr>
          <a:xfrm>
            <a:off x="5940152" y="2278033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 smtClean="0"/>
              <a:t>N</a:t>
            </a:r>
            <a:endParaRPr lang="nl-NL" sz="2200" i="1" dirty="0"/>
          </a:p>
        </p:txBody>
      </p:sp>
      <p:sp>
        <p:nvSpPr>
          <p:cNvPr id="82" name="Rectangle 20"/>
          <p:cNvSpPr/>
          <p:nvPr/>
        </p:nvSpPr>
        <p:spPr>
          <a:xfrm>
            <a:off x="414586" y="2398196"/>
            <a:ext cx="11416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 smtClean="0"/>
              <a:t>Aanpak</a:t>
            </a:r>
            <a:endParaRPr lang="nl-NL" sz="2200" i="1" dirty="0"/>
          </a:p>
        </p:txBody>
      </p:sp>
      <p:sp>
        <p:nvSpPr>
          <p:cNvPr id="83" name="vraag a"/>
          <p:cNvSpPr txBox="1"/>
          <p:nvPr/>
        </p:nvSpPr>
        <p:spPr>
          <a:xfrm>
            <a:off x="395536" y="2708920"/>
            <a:ext cx="38591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Verdeel het trapezium in een </a:t>
            </a:r>
            <a:br>
              <a:rPr lang="nl-NL" sz="2200" dirty="0" smtClean="0"/>
            </a:br>
            <a:r>
              <a:rPr lang="nl-NL" sz="2200" dirty="0" smtClean="0"/>
              <a:t>driehoek en een rechthoek.</a:t>
            </a:r>
            <a:endParaRPr lang="nl-NL" sz="2200" dirty="0"/>
          </a:p>
        </p:txBody>
      </p:sp>
      <p:sp>
        <p:nvSpPr>
          <p:cNvPr id="84" name="vraag a"/>
          <p:cNvSpPr txBox="1"/>
          <p:nvPr/>
        </p:nvSpPr>
        <p:spPr>
          <a:xfrm>
            <a:off x="395536" y="2708920"/>
            <a:ext cx="536717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Gebruik de formules voor de oppervlakte </a:t>
            </a:r>
          </a:p>
          <a:p>
            <a:r>
              <a:rPr lang="nl-NL" sz="2200" dirty="0"/>
              <a:t>van een driehoek en de oppervlakte </a:t>
            </a:r>
            <a:r>
              <a:rPr lang="nl-NL" sz="2200" dirty="0" smtClean="0"/>
              <a:t/>
            </a:r>
            <a:br>
              <a:rPr lang="nl-NL" sz="2200" dirty="0" smtClean="0"/>
            </a:br>
            <a:r>
              <a:rPr lang="nl-NL" sz="2200" dirty="0" smtClean="0"/>
              <a:t>van een rechthoek.</a:t>
            </a:r>
            <a:endParaRPr lang="nl-NL" sz="2200" dirty="0"/>
          </a:p>
        </p:txBody>
      </p:sp>
      <p:grpSp>
        <p:nvGrpSpPr>
          <p:cNvPr id="85" name="Group 7"/>
          <p:cNvGrpSpPr/>
          <p:nvPr/>
        </p:nvGrpSpPr>
        <p:grpSpPr>
          <a:xfrm>
            <a:off x="3741549" y="4941168"/>
            <a:ext cx="350610" cy="758655"/>
            <a:chOff x="902613" y="3448050"/>
            <a:chExt cx="377348" cy="887101"/>
          </a:xfrm>
        </p:grpSpPr>
        <p:sp>
          <p:nvSpPr>
            <p:cNvPr id="86" name="TextBox 12"/>
            <p:cNvSpPr txBox="1"/>
            <p:nvPr/>
          </p:nvSpPr>
          <p:spPr>
            <a:xfrm>
              <a:off x="902613" y="3448050"/>
              <a:ext cx="367823" cy="5038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 smtClean="0"/>
                <a:t>1</a:t>
              </a:r>
              <a:endParaRPr lang="nl-NL" sz="2200" b="1" dirty="0"/>
            </a:p>
          </p:txBody>
        </p:sp>
        <p:sp>
          <p:nvSpPr>
            <p:cNvPr id="87" name="TextBox 12"/>
            <p:cNvSpPr txBox="1"/>
            <p:nvPr/>
          </p:nvSpPr>
          <p:spPr>
            <a:xfrm>
              <a:off x="912138" y="3831312"/>
              <a:ext cx="367823" cy="5038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200" b="1" dirty="0"/>
                <a:t>2</a:t>
              </a:r>
            </a:p>
          </p:txBody>
        </p:sp>
        <p:cxnSp>
          <p:nvCxnSpPr>
            <p:cNvPr id="88" name="Straight Connector 6"/>
            <p:cNvCxnSpPr/>
            <p:nvPr/>
          </p:nvCxnSpPr>
          <p:spPr>
            <a:xfrm>
              <a:off x="929331" y="3859887"/>
              <a:ext cx="299676" cy="0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9" name="TextBox 12"/>
          <p:cNvSpPr txBox="1"/>
          <p:nvPr/>
        </p:nvSpPr>
        <p:spPr>
          <a:xfrm>
            <a:off x="4879082" y="5075659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sp>
        <p:nvSpPr>
          <p:cNvPr id="91" name="Tekstvak 90"/>
          <p:cNvSpPr txBox="1"/>
          <p:nvPr/>
        </p:nvSpPr>
        <p:spPr>
          <a:xfrm>
            <a:off x="5436096" y="3717032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 smtClean="0"/>
              <a:t>K</a:t>
            </a:r>
            <a:endParaRPr lang="nl-NL" sz="2200" i="1" dirty="0"/>
          </a:p>
        </p:txBody>
      </p:sp>
      <p:cxnSp>
        <p:nvCxnSpPr>
          <p:cNvPr id="67" name="Rechte verbindingslijn 1836"/>
          <p:cNvCxnSpPr/>
          <p:nvPr/>
        </p:nvCxnSpPr>
        <p:spPr>
          <a:xfrm>
            <a:off x="5796136" y="2643736"/>
            <a:ext cx="0" cy="1145304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Rechte verbindingslijn 1837"/>
          <p:cNvCxnSpPr/>
          <p:nvPr/>
        </p:nvCxnSpPr>
        <p:spPr>
          <a:xfrm>
            <a:off x="6360604" y="2643736"/>
            <a:ext cx="0" cy="1145304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Rechte verbindingslijn 1838"/>
          <p:cNvCxnSpPr/>
          <p:nvPr/>
        </p:nvCxnSpPr>
        <p:spPr>
          <a:xfrm>
            <a:off x="6928297" y="2643736"/>
            <a:ext cx="0" cy="1138732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echte verbindingslijn 1839"/>
          <p:cNvCxnSpPr/>
          <p:nvPr/>
        </p:nvCxnSpPr>
        <p:spPr>
          <a:xfrm>
            <a:off x="7492765" y="2643736"/>
            <a:ext cx="1613" cy="1145304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chte verbindingslijn 1857"/>
          <p:cNvCxnSpPr/>
          <p:nvPr/>
        </p:nvCxnSpPr>
        <p:spPr>
          <a:xfrm flipH="1" flipV="1">
            <a:off x="5806971" y="3211815"/>
            <a:ext cx="2253487" cy="1161"/>
          </a:xfrm>
          <a:prstGeom prst="line">
            <a:avLst/>
          </a:prstGeom>
          <a:ln w="127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8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12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33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134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5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6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7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40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141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2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3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4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46" name="vraag a"/>
          <p:cNvSpPr txBox="1"/>
          <p:nvPr/>
        </p:nvSpPr>
        <p:spPr>
          <a:xfrm>
            <a:off x="2051720" y="5517232"/>
            <a:ext cx="18726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err="1" smtClean="0"/>
              <a:t>opp</a:t>
            </a:r>
            <a:r>
              <a:rPr lang="nl-NL" sz="2200" i="1" dirty="0" smtClean="0"/>
              <a:t> OLMN </a:t>
            </a:r>
            <a:r>
              <a:rPr lang="nl-NL" sz="2200" dirty="0" smtClean="0"/>
              <a:t>= </a:t>
            </a:r>
            <a:endParaRPr lang="nl-NL" sz="2200" dirty="0"/>
          </a:p>
        </p:txBody>
      </p:sp>
      <p:sp>
        <p:nvSpPr>
          <p:cNvPr id="148" name="TextBox 12"/>
          <p:cNvSpPr txBox="1"/>
          <p:nvPr/>
        </p:nvSpPr>
        <p:spPr>
          <a:xfrm>
            <a:off x="4565762" y="5517232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×</a:t>
            </a:r>
            <a:endParaRPr lang="nl-NL" sz="2200" b="1" dirty="0"/>
          </a:p>
        </p:txBody>
      </p:sp>
      <p:sp>
        <p:nvSpPr>
          <p:cNvPr id="126" name="Rectangle 125"/>
          <p:cNvSpPr/>
          <p:nvPr/>
        </p:nvSpPr>
        <p:spPr>
          <a:xfrm>
            <a:off x="5505290" y="5486589"/>
            <a:ext cx="50687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i="1" dirty="0"/>
              <a:t> </a:t>
            </a:r>
            <a:r>
              <a:rPr lang="nl-NL" sz="2200" dirty="0"/>
              <a:t>= </a:t>
            </a:r>
            <a:endParaRPr lang="en-US" sz="2200" dirty="0"/>
          </a:p>
        </p:txBody>
      </p:sp>
      <p:sp>
        <p:nvSpPr>
          <p:cNvPr id="154" name="vraag a"/>
          <p:cNvSpPr txBox="1"/>
          <p:nvPr/>
        </p:nvSpPr>
        <p:spPr>
          <a:xfrm>
            <a:off x="5935227" y="5486589"/>
            <a:ext cx="7970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6</a:t>
            </a:r>
            <a:r>
              <a:rPr lang="nl-NL" sz="2200" dirty="0" smtClean="0"/>
              <a:t> </a:t>
            </a:r>
            <a:r>
              <a:rPr lang="nl-NL" sz="2200" dirty="0"/>
              <a:t>c</a:t>
            </a:r>
            <a:r>
              <a:rPr lang="nl-NL" sz="2200" dirty="0" smtClean="0"/>
              <a:t>m</a:t>
            </a:r>
            <a:endParaRPr lang="nl-NL" sz="2200" dirty="0"/>
          </a:p>
        </p:txBody>
      </p:sp>
      <p:sp>
        <p:nvSpPr>
          <p:cNvPr id="155" name="TextBox 12"/>
          <p:cNvSpPr txBox="1"/>
          <p:nvPr/>
        </p:nvSpPr>
        <p:spPr>
          <a:xfrm>
            <a:off x="6557353" y="5445224"/>
            <a:ext cx="318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2</a:t>
            </a:r>
            <a:endParaRPr lang="nl-NL" sz="1600" i="1" dirty="0"/>
          </a:p>
        </p:txBody>
      </p:sp>
      <p:grpSp>
        <p:nvGrpSpPr>
          <p:cNvPr id="156" name="Animatie icoon"/>
          <p:cNvGrpSpPr>
            <a:grpSpLocks noChangeAspect="1"/>
          </p:cNvGrpSpPr>
          <p:nvPr/>
        </p:nvGrpSpPr>
        <p:grpSpPr>
          <a:xfrm>
            <a:off x="8596118" y="6381328"/>
            <a:ext cx="440378" cy="360000"/>
            <a:chOff x="5076056" y="174576"/>
            <a:chExt cx="3276364" cy="2678360"/>
          </a:xfrm>
        </p:grpSpPr>
        <p:sp>
          <p:nvSpPr>
            <p:cNvPr id="157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8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9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0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09" name="Tekstvak 108"/>
          <p:cNvSpPr txBox="1"/>
          <p:nvPr/>
        </p:nvSpPr>
        <p:spPr>
          <a:xfrm>
            <a:off x="8062623" y="2284115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M</a:t>
            </a:r>
          </a:p>
        </p:txBody>
      </p:sp>
      <p:cxnSp>
        <p:nvCxnSpPr>
          <p:cNvPr id="6" name="Rechte verbindingslijn 5"/>
          <p:cNvCxnSpPr/>
          <p:nvPr/>
        </p:nvCxnSpPr>
        <p:spPr>
          <a:xfrm flipH="1">
            <a:off x="6357424" y="2643736"/>
            <a:ext cx="3180" cy="1149036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echte verbindingslijn met pijl 7"/>
          <p:cNvCxnSpPr/>
          <p:nvPr/>
        </p:nvCxnSpPr>
        <p:spPr>
          <a:xfrm>
            <a:off x="5796501" y="3784821"/>
            <a:ext cx="564103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vak 8"/>
          <p:cNvSpPr txBox="1"/>
          <p:nvPr/>
        </p:nvSpPr>
        <p:spPr>
          <a:xfrm>
            <a:off x="5940152" y="3789040"/>
            <a:ext cx="3400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1</a:t>
            </a:r>
            <a:endParaRPr lang="nl-NL" sz="2200" dirty="0"/>
          </a:p>
        </p:txBody>
      </p:sp>
      <p:cxnSp>
        <p:nvCxnSpPr>
          <p:cNvPr id="11" name="Rechte verbindingslijn met pijl 10"/>
          <p:cNvCxnSpPr/>
          <p:nvPr/>
        </p:nvCxnSpPr>
        <p:spPr>
          <a:xfrm>
            <a:off x="6357424" y="2643736"/>
            <a:ext cx="0" cy="1149036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vak 11"/>
          <p:cNvSpPr txBox="1"/>
          <p:nvPr/>
        </p:nvSpPr>
        <p:spPr>
          <a:xfrm>
            <a:off x="6372200" y="2996952"/>
            <a:ext cx="4119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2</a:t>
            </a:r>
            <a:endParaRPr lang="nl-NL" sz="2200" dirty="0"/>
          </a:p>
        </p:txBody>
      </p:sp>
      <p:cxnSp>
        <p:nvCxnSpPr>
          <p:cNvPr id="14" name="Rechte verbindingslijn met pijl 13"/>
          <p:cNvCxnSpPr/>
          <p:nvPr/>
        </p:nvCxnSpPr>
        <p:spPr>
          <a:xfrm>
            <a:off x="6372200" y="3784821"/>
            <a:ext cx="1690423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vak 14"/>
          <p:cNvSpPr txBox="1"/>
          <p:nvPr/>
        </p:nvSpPr>
        <p:spPr>
          <a:xfrm>
            <a:off x="7020272" y="3798061"/>
            <a:ext cx="3189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3</a:t>
            </a:r>
            <a:endParaRPr lang="nl-NL" sz="2200" dirty="0"/>
          </a:p>
        </p:txBody>
      </p:sp>
      <p:sp>
        <p:nvSpPr>
          <p:cNvPr id="95" name="vraag a"/>
          <p:cNvSpPr txBox="1"/>
          <p:nvPr/>
        </p:nvSpPr>
        <p:spPr>
          <a:xfrm>
            <a:off x="2051720" y="5950441"/>
            <a:ext cx="184056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err="1" smtClean="0"/>
              <a:t>opp</a:t>
            </a:r>
            <a:r>
              <a:rPr lang="nl-NL" sz="2200" i="1" dirty="0" smtClean="0"/>
              <a:t> KLMN </a:t>
            </a:r>
            <a:r>
              <a:rPr lang="nl-NL" sz="2200" dirty="0" smtClean="0"/>
              <a:t>= </a:t>
            </a:r>
            <a:endParaRPr lang="nl-NL" sz="2200" dirty="0"/>
          </a:p>
        </p:txBody>
      </p:sp>
      <p:sp>
        <p:nvSpPr>
          <p:cNvPr id="96" name="Oval 47"/>
          <p:cNvSpPr>
            <a:spLocks noChangeAspect="1"/>
          </p:cNvSpPr>
          <p:nvPr/>
        </p:nvSpPr>
        <p:spPr>
          <a:xfrm>
            <a:off x="1259632" y="5790713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7" name="Rechte verbindingslijn 16"/>
          <p:cNvCxnSpPr/>
          <p:nvPr/>
        </p:nvCxnSpPr>
        <p:spPr>
          <a:xfrm>
            <a:off x="5976156" y="5927794"/>
            <a:ext cx="828092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Animatie icoon"/>
          <p:cNvGrpSpPr>
            <a:grpSpLocks noChangeAspect="1"/>
          </p:cNvGrpSpPr>
          <p:nvPr/>
        </p:nvGrpSpPr>
        <p:grpSpPr>
          <a:xfrm>
            <a:off x="8596118" y="6381328"/>
            <a:ext cx="440378" cy="360000"/>
            <a:chOff x="5076056" y="174576"/>
            <a:chExt cx="3276364" cy="2678360"/>
          </a:xfrm>
        </p:grpSpPr>
        <p:sp>
          <p:nvSpPr>
            <p:cNvPr id="9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03" name="TextBox 12"/>
          <p:cNvSpPr txBox="1"/>
          <p:nvPr/>
        </p:nvSpPr>
        <p:spPr>
          <a:xfrm>
            <a:off x="6804248" y="5733256"/>
            <a:ext cx="29427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/>
              <a:t>+</a:t>
            </a:r>
            <a:endParaRPr lang="nl-NL" sz="2200" b="1" dirty="0"/>
          </a:p>
        </p:txBody>
      </p:sp>
      <p:sp>
        <p:nvSpPr>
          <p:cNvPr id="105" name="vraag a"/>
          <p:cNvSpPr txBox="1"/>
          <p:nvPr/>
        </p:nvSpPr>
        <p:spPr>
          <a:xfrm>
            <a:off x="5592238" y="5950441"/>
            <a:ext cx="4283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= </a:t>
            </a:r>
            <a:endParaRPr lang="nl-NL" sz="2200" dirty="0"/>
          </a:p>
        </p:txBody>
      </p:sp>
      <p:sp>
        <p:nvSpPr>
          <p:cNvPr id="106" name="vraag a"/>
          <p:cNvSpPr txBox="1"/>
          <p:nvPr/>
        </p:nvSpPr>
        <p:spPr>
          <a:xfrm>
            <a:off x="5940152" y="5950441"/>
            <a:ext cx="7970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7 </a:t>
            </a:r>
            <a:r>
              <a:rPr lang="nl-NL" sz="2200" dirty="0"/>
              <a:t>c</a:t>
            </a:r>
            <a:r>
              <a:rPr lang="nl-NL" sz="2200" dirty="0" smtClean="0"/>
              <a:t>m</a:t>
            </a:r>
            <a:endParaRPr lang="nl-NL" sz="2200" dirty="0"/>
          </a:p>
        </p:txBody>
      </p:sp>
      <p:sp>
        <p:nvSpPr>
          <p:cNvPr id="107" name="TextBox 12"/>
          <p:cNvSpPr txBox="1"/>
          <p:nvPr/>
        </p:nvSpPr>
        <p:spPr>
          <a:xfrm>
            <a:off x="6557353" y="5866831"/>
            <a:ext cx="318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2</a:t>
            </a:r>
            <a:endParaRPr lang="nl-NL" sz="1600" i="1" dirty="0"/>
          </a:p>
        </p:txBody>
      </p:sp>
      <p:sp>
        <p:nvSpPr>
          <p:cNvPr id="108" name="vraag a"/>
          <p:cNvSpPr txBox="1"/>
          <p:nvPr/>
        </p:nvSpPr>
        <p:spPr>
          <a:xfrm>
            <a:off x="395536" y="2708920"/>
            <a:ext cx="45664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Tel de oppervlakte van de driehoek</a:t>
            </a:r>
          </a:p>
          <a:p>
            <a:r>
              <a:rPr lang="nl-NL" sz="2200" dirty="0" smtClean="0"/>
              <a:t>en de rechthoek bij elkaar op.</a:t>
            </a:r>
            <a:endParaRPr lang="nl-NL" sz="2200" dirty="0"/>
          </a:p>
        </p:txBody>
      </p:sp>
      <p:sp>
        <p:nvSpPr>
          <p:cNvPr id="110" name="Tekstvak 109"/>
          <p:cNvSpPr txBox="1"/>
          <p:nvPr/>
        </p:nvSpPr>
        <p:spPr>
          <a:xfrm>
            <a:off x="6372200" y="2996952"/>
            <a:ext cx="4119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2</a:t>
            </a:r>
            <a:endParaRPr lang="nl-NL" sz="2200" dirty="0"/>
          </a:p>
        </p:txBody>
      </p:sp>
      <p:sp>
        <p:nvSpPr>
          <p:cNvPr id="104" name="Tekstvak 103"/>
          <p:cNvSpPr txBox="1"/>
          <p:nvPr/>
        </p:nvSpPr>
        <p:spPr>
          <a:xfrm>
            <a:off x="6372200" y="3748836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1703533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0.0007 L -0.15729 0.18297 " pathEditMode="relative" rAng="0" ptsTypes="AA">
                                      <p:cBhvr>
                                        <p:cTn id="10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65" y="91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06338E-6 L -0.12587 0.2991 " pathEditMode="relative" rAng="0" ptsTypes="AA">
                                      <p:cBhvr>
                                        <p:cTn id="1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02" y="149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9.11404E-7 L -0.31441 0.24612 " pathEditMode="relative" rAng="0" ptsTypes="AA">
                                      <p:cBhvr>
                                        <p:cTn id="1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29" y="12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06338E-6 L -0.14844 0.36294 " pathEditMode="relative" rAng="0" ptsTypes="AA">
                                      <p:cBhvr>
                                        <p:cTn id="147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31" y="18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000"/>
                            </p:stCondLst>
                            <p:childTnLst>
                              <p:par>
                                <p:cTn id="1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"/>
                            </p:stCondLst>
                            <p:childTnLst>
                              <p:par>
                                <p:cTn id="18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00"/>
                            </p:stCondLst>
                            <p:childTnLst>
                              <p:par>
                                <p:cTn id="1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54" grpId="0"/>
      <p:bldP spid="55" grpId="0"/>
      <p:bldP spid="21" grpId="0"/>
      <p:bldP spid="39" grpId="0" animBg="1"/>
      <p:bldP spid="98" grpId="0" animBg="1"/>
      <p:bldP spid="24" grpId="0"/>
      <p:bldP spid="53" grpId="0"/>
      <p:bldP spid="57" grpId="0"/>
      <p:bldP spid="64" grpId="0"/>
      <p:bldP spid="65" grpId="0"/>
      <p:bldP spid="82" grpId="0"/>
      <p:bldP spid="83" grpId="0"/>
      <p:bldP spid="83" grpId="1"/>
      <p:bldP spid="84" grpId="0"/>
      <p:bldP spid="84" grpId="1"/>
      <p:bldP spid="89" grpId="0"/>
      <p:bldP spid="146" grpId="0"/>
      <p:bldP spid="148" grpId="0"/>
      <p:bldP spid="126" grpId="0"/>
      <p:bldP spid="154" grpId="0"/>
      <p:bldP spid="9" grpId="0"/>
      <p:bldP spid="9" grpId="1"/>
      <p:bldP spid="12" grpId="0"/>
      <p:bldP spid="12" grpId="1"/>
      <p:bldP spid="15" grpId="0"/>
      <p:bldP spid="15" grpId="1"/>
      <p:bldP spid="95" grpId="0"/>
      <p:bldP spid="96" grpId="0" animBg="1"/>
      <p:bldP spid="103" grpId="0"/>
      <p:bldP spid="105" grpId="0"/>
      <p:bldP spid="106" grpId="0"/>
      <p:bldP spid="108" grpId="0"/>
      <p:bldP spid="110" grpId="0"/>
      <p:bldP spid="110" grpId="1"/>
      <p:bldP spid="10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Oppervlakte parallellogram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116" name="Groep 115"/>
          <p:cNvGrpSpPr/>
          <p:nvPr/>
        </p:nvGrpSpPr>
        <p:grpSpPr>
          <a:xfrm>
            <a:off x="4571999" y="1339056"/>
            <a:ext cx="4173190" cy="2503912"/>
            <a:chOff x="5914786" y="921737"/>
            <a:chExt cx="2830404" cy="1698241"/>
          </a:xfrm>
        </p:grpSpPr>
        <p:cxnSp>
          <p:nvCxnSpPr>
            <p:cNvPr id="6" name="Rechte verbindingslijn 1836"/>
            <p:cNvCxnSpPr/>
            <p:nvPr/>
          </p:nvCxnSpPr>
          <p:spPr>
            <a:xfrm>
              <a:off x="5914786" y="921737"/>
              <a:ext cx="0" cy="1698241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1837"/>
            <p:cNvCxnSpPr/>
            <p:nvPr/>
          </p:nvCxnSpPr>
          <p:spPr>
            <a:xfrm>
              <a:off x="6480867" y="921737"/>
              <a:ext cx="0" cy="1698241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1838"/>
            <p:cNvCxnSpPr/>
            <p:nvPr/>
          </p:nvCxnSpPr>
          <p:spPr>
            <a:xfrm>
              <a:off x="7046947" y="921737"/>
              <a:ext cx="0" cy="1698241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echte verbindingslijn 1839"/>
            <p:cNvCxnSpPr/>
            <p:nvPr/>
          </p:nvCxnSpPr>
          <p:spPr>
            <a:xfrm>
              <a:off x="7613028" y="921737"/>
              <a:ext cx="0" cy="1698241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1850"/>
            <p:cNvCxnSpPr/>
            <p:nvPr/>
          </p:nvCxnSpPr>
          <p:spPr>
            <a:xfrm flipH="1">
              <a:off x="5914786" y="2619978"/>
              <a:ext cx="2830404" cy="0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851"/>
            <p:cNvCxnSpPr/>
            <p:nvPr/>
          </p:nvCxnSpPr>
          <p:spPr>
            <a:xfrm flipH="1">
              <a:off x="5914786" y="2053898"/>
              <a:ext cx="2830404" cy="0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852"/>
            <p:cNvCxnSpPr/>
            <p:nvPr/>
          </p:nvCxnSpPr>
          <p:spPr>
            <a:xfrm flipH="1">
              <a:off x="5914786" y="1487817"/>
              <a:ext cx="2830404" cy="0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echte verbindingslijn 1853"/>
            <p:cNvCxnSpPr/>
            <p:nvPr/>
          </p:nvCxnSpPr>
          <p:spPr>
            <a:xfrm flipH="1">
              <a:off x="5914786" y="921737"/>
              <a:ext cx="2830404" cy="0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echte verbindingslijn 1840"/>
            <p:cNvCxnSpPr/>
            <p:nvPr/>
          </p:nvCxnSpPr>
          <p:spPr>
            <a:xfrm>
              <a:off x="8179108" y="921737"/>
              <a:ext cx="0" cy="1698241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841"/>
            <p:cNvCxnSpPr/>
            <p:nvPr/>
          </p:nvCxnSpPr>
          <p:spPr>
            <a:xfrm>
              <a:off x="8745189" y="921737"/>
              <a:ext cx="0" cy="1698241"/>
            </a:xfrm>
            <a:prstGeom prst="line">
              <a:avLst/>
            </a:prstGeom>
            <a:ln w="127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5" name="Vrije vorm 124"/>
          <p:cNvSpPr/>
          <p:nvPr/>
        </p:nvSpPr>
        <p:spPr>
          <a:xfrm>
            <a:off x="4576763" y="1343025"/>
            <a:ext cx="4167187" cy="2500313"/>
          </a:xfrm>
          <a:custGeom>
            <a:avLst/>
            <a:gdLst>
              <a:gd name="connsiteX0" fmla="*/ 828675 w 4167187"/>
              <a:gd name="connsiteY0" fmla="*/ 0 h 2500313"/>
              <a:gd name="connsiteX1" fmla="*/ 4167187 w 4167187"/>
              <a:gd name="connsiteY1" fmla="*/ 0 h 2500313"/>
              <a:gd name="connsiteX2" fmla="*/ 3333750 w 4167187"/>
              <a:gd name="connsiteY2" fmla="*/ 2500313 h 2500313"/>
              <a:gd name="connsiteX3" fmla="*/ 0 w 4167187"/>
              <a:gd name="connsiteY3" fmla="*/ 2500313 h 2500313"/>
              <a:gd name="connsiteX4" fmla="*/ 828675 w 4167187"/>
              <a:gd name="connsiteY4" fmla="*/ 0 h 2500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67187" h="2500313">
                <a:moveTo>
                  <a:pt x="828675" y="0"/>
                </a:moveTo>
                <a:lnTo>
                  <a:pt x="4167187" y="0"/>
                </a:lnTo>
                <a:lnTo>
                  <a:pt x="3333750" y="2500313"/>
                </a:lnTo>
                <a:lnTo>
                  <a:pt x="0" y="2500313"/>
                </a:lnTo>
                <a:lnTo>
                  <a:pt x="828675" y="0"/>
                </a:lnTo>
                <a:close/>
              </a:path>
            </a:pathLst>
          </a:custGeom>
          <a:solidFill>
            <a:srgbClr val="FFFF0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27" name="Rechte verbindingslijn 126"/>
          <p:cNvCxnSpPr>
            <a:stCxn id="125" idx="0"/>
            <a:endCxn id="125" idx="2"/>
          </p:cNvCxnSpPr>
          <p:nvPr/>
        </p:nvCxnSpPr>
        <p:spPr>
          <a:xfrm>
            <a:off x="5405438" y="1343025"/>
            <a:ext cx="2505076" cy="2500313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Vrije vorm 128"/>
          <p:cNvSpPr/>
          <p:nvPr/>
        </p:nvSpPr>
        <p:spPr>
          <a:xfrm>
            <a:off x="5397756" y="1333925"/>
            <a:ext cx="3343275" cy="2505075"/>
          </a:xfrm>
          <a:custGeom>
            <a:avLst/>
            <a:gdLst>
              <a:gd name="connsiteX0" fmla="*/ 0 w 3343275"/>
              <a:gd name="connsiteY0" fmla="*/ 0 h 2505075"/>
              <a:gd name="connsiteX1" fmla="*/ 3343275 w 3343275"/>
              <a:gd name="connsiteY1" fmla="*/ 4763 h 2505075"/>
              <a:gd name="connsiteX2" fmla="*/ 2509837 w 3343275"/>
              <a:gd name="connsiteY2" fmla="*/ 2505075 h 2505075"/>
              <a:gd name="connsiteX3" fmla="*/ 0 w 3343275"/>
              <a:gd name="connsiteY3" fmla="*/ 0 h 2505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3275" h="2505075">
                <a:moveTo>
                  <a:pt x="0" y="0"/>
                </a:moveTo>
                <a:lnTo>
                  <a:pt x="3343275" y="4763"/>
                </a:lnTo>
                <a:lnTo>
                  <a:pt x="2509837" y="2505075"/>
                </a:lnTo>
                <a:lnTo>
                  <a:pt x="0" y="0"/>
                </a:lnTo>
                <a:close/>
              </a:path>
            </a:pathLst>
          </a:custGeom>
          <a:solidFill>
            <a:srgbClr val="FF99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0" name="Tekstvak 129"/>
          <p:cNvSpPr txBox="1"/>
          <p:nvPr/>
        </p:nvSpPr>
        <p:spPr>
          <a:xfrm>
            <a:off x="378768" y="2173693"/>
            <a:ext cx="39772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Een parallellogram kan je verdelen in twee driehoeken die even groot zijn.</a:t>
            </a:r>
          </a:p>
        </p:txBody>
      </p:sp>
      <p:grpSp>
        <p:nvGrpSpPr>
          <p:cNvPr id="131" name="Animatie icoon"/>
          <p:cNvGrpSpPr>
            <a:grpSpLocks noChangeAspect="1"/>
          </p:cNvGrpSpPr>
          <p:nvPr/>
        </p:nvGrpSpPr>
        <p:grpSpPr>
          <a:xfrm>
            <a:off x="8557137" y="6309320"/>
            <a:ext cx="440378" cy="360000"/>
            <a:chOff x="5076056" y="174576"/>
            <a:chExt cx="3276364" cy="2678360"/>
          </a:xfrm>
        </p:grpSpPr>
        <p:sp>
          <p:nvSpPr>
            <p:cNvPr id="132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3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4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5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36" name="Tekstvak 135"/>
          <p:cNvSpPr txBox="1"/>
          <p:nvPr/>
        </p:nvSpPr>
        <p:spPr>
          <a:xfrm>
            <a:off x="1403648" y="4507959"/>
            <a:ext cx="82123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>
                <a:solidFill>
                  <a:srgbClr val="0099FF"/>
                </a:solidFill>
                <a:latin typeface="+mj-lt"/>
              </a:rPr>
              <a:t>opp</a:t>
            </a:r>
            <a:r>
              <a:rPr lang="nl-NL" sz="2200" dirty="0" smtClean="0">
                <a:solidFill>
                  <a:srgbClr val="0099FF"/>
                </a:solidFill>
                <a:latin typeface="+mj-lt"/>
              </a:rPr>
              <a:t> driehoek =         </a:t>
            </a:r>
            <a:r>
              <a:rPr lang="en-US" sz="2200" b="1" dirty="0" smtClean="0">
                <a:solidFill>
                  <a:srgbClr val="0099FF"/>
                </a:solidFill>
                <a:latin typeface="+mj-lt"/>
              </a:rPr>
              <a:t>×</a:t>
            </a:r>
            <a:r>
              <a:rPr lang="nl-NL" sz="2200" dirty="0" smtClean="0">
                <a:solidFill>
                  <a:srgbClr val="0099FF"/>
                </a:solidFill>
                <a:latin typeface="+mj-lt"/>
              </a:rPr>
              <a:t> zijde </a:t>
            </a:r>
            <a:r>
              <a:rPr lang="en-US" sz="2200" b="1" dirty="0" smtClean="0">
                <a:solidFill>
                  <a:srgbClr val="0099FF"/>
                </a:solidFill>
                <a:latin typeface="+mj-lt"/>
              </a:rPr>
              <a:t>×</a:t>
            </a:r>
            <a:r>
              <a:rPr lang="nl-NL" sz="2200" dirty="0" smtClean="0">
                <a:solidFill>
                  <a:srgbClr val="0099FF"/>
                </a:solidFill>
                <a:latin typeface="+mj-lt"/>
              </a:rPr>
              <a:t> bijbehorende hoogte</a:t>
            </a:r>
          </a:p>
        </p:txBody>
      </p:sp>
      <p:sp>
        <p:nvSpPr>
          <p:cNvPr id="137" name="Tekstvak 136"/>
          <p:cNvSpPr txBox="1"/>
          <p:nvPr/>
        </p:nvSpPr>
        <p:spPr>
          <a:xfrm>
            <a:off x="683568" y="5228038"/>
            <a:ext cx="83139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>
                <a:solidFill>
                  <a:srgbClr val="0099FF"/>
                </a:solidFill>
                <a:latin typeface="+mj-lt"/>
              </a:rPr>
              <a:t>opp</a:t>
            </a:r>
            <a:r>
              <a:rPr lang="nl-NL" sz="2200" dirty="0" smtClean="0">
                <a:solidFill>
                  <a:srgbClr val="0099FF"/>
                </a:solidFill>
                <a:latin typeface="+mj-lt"/>
              </a:rPr>
              <a:t> parallellogram =</a:t>
            </a:r>
          </a:p>
        </p:txBody>
      </p:sp>
      <p:sp>
        <p:nvSpPr>
          <p:cNvPr id="138" name="Tekstvak 137"/>
          <p:cNvSpPr txBox="1"/>
          <p:nvPr/>
        </p:nvSpPr>
        <p:spPr>
          <a:xfrm>
            <a:off x="3851920" y="5228038"/>
            <a:ext cx="58972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0099FF"/>
                </a:solidFill>
                <a:latin typeface="+mj-lt"/>
              </a:rPr>
              <a:t>1 </a:t>
            </a:r>
            <a:r>
              <a:rPr lang="en-US" sz="2200" b="1" dirty="0" smtClean="0">
                <a:solidFill>
                  <a:srgbClr val="0099FF"/>
                </a:solidFill>
              </a:rPr>
              <a:t>× </a:t>
            </a:r>
            <a:r>
              <a:rPr lang="nl-NL" sz="2200" dirty="0" smtClean="0">
                <a:solidFill>
                  <a:srgbClr val="0099FF"/>
                </a:solidFill>
                <a:latin typeface="+mj-lt"/>
              </a:rPr>
              <a:t>zijde </a:t>
            </a:r>
            <a:r>
              <a:rPr lang="en-US" sz="2200" b="1" dirty="0" smtClean="0">
                <a:solidFill>
                  <a:srgbClr val="0099FF"/>
                </a:solidFill>
                <a:latin typeface="+mj-lt"/>
              </a:rPr>
              <a:t>×</a:t>
            </a:r>
            <a:r>
              <a:rPr lang="nl-NL" sz="2200" dirty="0" smtClean="0">
                <a:solidFill>
                  <a:srgbClr val="0099FF"/>
                </a:solidFill>
                <a:latin typeface="+mj-lt"/>
              </a:rPr>
              <a:t> bijbehorende hoogte</a:t>
            </a:r>
          </a:p>
        </p:txBody>
      </p:sp>
      <p:sp>
        <p:nvSpPr>
          <p:cNvPr id="139" name="Tekstvak 138"/>
          <p:cNvSpPr txBox="1"/>
          <p:nvPr/>
        </p:nvSpPr>
        <p:spPr>
          <a:xfrm rot="17314156">
            <a:off x="7246310" y="2468454"/>
            <a:ext cx="2525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zijde</a:t>
            </a:r>
          </a:p>
        </p:txBody>
      </p:sp>
      <p:cxnSp>
        <p:nvCxnSpPr>
          <p:cNvPr id="141" name="Rechte verbindingslijn 140"/>
          <p:cNvCxnSpPr>
            <a:stCxn id="129" idx="0"/>
          </p:cNvCxnSpPr>
          <p:nvPr/>
        </p:nvCxnSpPr>
        <p:spPr>
          <a:xfrm>
            <a:off x="5397756" y="1333925"/>
            <a:ext cx="2990668" cy="1077863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kstvak 157"/>
          <p:cNvSpPr txBox="1"/>
          <p:nvPr/>
        </p:nvSpPr>
        <p:spPr>
          <a:xfrm rot="1152673">
            <a:off x="5379811" y="1544282"/>
            <a:ext cx="3145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hoogte</a:t>
            </a:r>
          </a:p>
        </p:txBody>
      </p:sp>
      <p:sp>
        <p:nvSpPr>
          <p:cNvPr id="160" name="Tekstvak 159"/>
          <p:cNvSpPr txBox="1"/>
          <p:nvPr/>
        </p:nvSpPr>
        <p:spPr>
          <a:xfrm>
            <a:off x="4571999" y="3842968"/>
            <a:ext cx="3360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zijde</a:t>
            </a:r>
          </a:p>
        </p:txBody>
      </p:sp>
      <p:cxnSp>
        <p:nvCxnSpPr>
          <p:cNvPr id="162" name="Rechte verbindingslijn 161"/>
          <p:cNvCxnSpPr/>
          <p:nvPr/>
        </p:nvCxnSpPr>
        <p:spPr>
          <a:xfrm>
            <a:off x="5406637" y="1343025"/>
            <a:ext cx="0" cy="2499943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Gebogen verbindingslijn 163"/>
          <p:cNvCxnSpPr/>
          <p:nvPr/>
        </p:nvCxnSpPr>
        <p:spPr>
          <a:xfrm rot="16200000" flipH="1">
            <a:off x="5394402" y="3585250"/>
            <a:ext cx="269952" cy="245483"/>
          </a:xfrm>
          <a:prstGeom prst="bentConnector3">
            <a:avLst>
              <a:gd name="adj1" fmla="val 5108"/>
            </a:avLst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kstvak 165"/>
          <p:cNvSpPr txBox="1"/>
          <p:nvPr/>
        </p:nvSpPr>
        <p:spPr>
          <a:xfrm rot="5400000">
            <a:off x="4341331" y="2404362"/>
            <a:ext cx="2499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hoogte</a:t>
            </a:r>
          </a:p>
        </p:txBody>
      </p:sp>
      <p:cxnSp>
        <p:nvCxnSpPr>
          <p:cNvPr id="168" name="Gebogen verbindingslijn 167"/>
          <p:cNvCxnSpPr/>
          <p:nvPr/>
        </p:nvCxnSpPr>
        <p:spPr>
          <a:xfrm rot="16200000" flipH="1">
            <a:off x="6707260" y="3597995"/>
            <a:ext cx="265985" cy="216024"/>
          </a:xfrm>
          <a:prstGeom prst="bentConnector3">
            <a:avLst>
              <a:gd name="adj1" fmla="val 889"/>
            </a:avLst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kstvak 169"/>
          <p:cNvSpPr txBox="1"/>
          <p:nvPr/>
        </p:nvSpPr>
        <p:spPr>
          <a:xfrm rot="5400000">
            <a:off x="5638708" y="2410897"/>
            <a:ext cx="2505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rgbClr val="FF0000"/>
                </a:solidFill>
              </a:rPr>
              <a:t>hoogte</a:t>
            </a:r>
          </a:p>
        </p:txBody>
      </p:sp>
      <p:grpSp>
        <p:nvGrpSpPr>
          <p:cNvPr id="171" name="Volgende slide icoon"/>
          <p:cNvGrpSpPr/>
          <p:nvPr/>
        </p:nvGrpSpPr>
        <p:grpSpPr>
          <a:xfrm>
            <a:off x="8602452" y="6489300"/>
            <a:ext cx="395064" cy="180020"/>
            <a:chOff x="2610762" y="4509120"/>
            <a:chExt cx="395064" cy="180020"/>
          </a:xfrm>
        </p:grpSpPr>
        <p:sp>
          <p:nvSpPr>
            <p:cNvPr id="172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73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grpSp>
        <p:nvGrpSpPr>
          <p:cNvPr id="54" name="Groep 53"/>
          <p:cNvGrpSpPr/>
          <p:nvPr/>
        </p:nvGrpSpPr>
        <p:grpSpPr>
          <a:xfrm rot="1177549">
            <a:off x="8219890" y="2174860"/>
            <a:ext cx="216024" cy="216024"/>
            <a:chOff x="8172400" y="4149080"/>
            <a:chExt cx="216024" cy="216024"/>
          </a:xfrm>
        </p:grpSpPr>
        <p:cxnSp>
          <p:nvCxnSpPr>
            <p:cNvPr id="51" name="Rechte verbindingslijn 50"/>
            <p:cNvCxnSpPr/>
            <p:nvPr/>
          </p:nvCxnSpPr>
          <p:spPr>
            <a:xfrm>
              <a:off x="8172400" y="4149080"/>
              <a:ext cx="0" cy="216024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Rechte verbindingslijn 52"/>
            <p:cNvCxnSpPr/>
            <p:nvPr/>
          </p:nvCxnSpPr>
          <p:spPr>
            <a:xfrm>
              <a:off x="8172400" y="4149080"/>
              <a:ext cx="216024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7"/>
          <p:cNvGrpSpPr/>
          <p:nvPr/>
        </p:nvGrpSpPr>
        <p:grpSpPr>
          <a:xfrm>
            <a:off x="3677609" y="4437113"/>
            <a:ext cx="319777" cy="643504"/>
            <a:chOff x="902613" y="3448050"/>
            <a:chExt cx="443251" cy="899552"/>
          </a:xfrm>
        </p:grpSpPr>
        <p:sp>
          <p:nvSpPr>
            <p:cNvPr id="45" name="TextBox 12"/>
            <p:cNvSpPr txBox="1"/>
            <p:nvPr/>
          </p:nvSpPr>
          <p:spPr>
            <a:xfrm>
              <a:off x="902613" y="3448050"/>
              <a:ext cx="433727" cy="516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r>
                <a:rPr lang="nl-NL" b="1" dirty="0" smtClean="0">
                  <a:solidFill>
                    <a:srgbClr val="0099FF"/>
                  </a:solidFill>
                </a:rPr>
                <a:t>1</a:t>
              </a:r>
              <a:endParaRPr lang="nl-NL" b="1" dirty="0">
                <a:solidFill>
                  <a:srgbClr val="0099FF"/>
                </a:solidFill>
              </a:endParaRPr>
            </a:p>
          </p:txBody>
        </p:sp>
        <p:sp>
          <p:nvSpPr>
            <p:cNvPr id="46" name="TextBox 12"/>
            <p:cNvSpPr txBox="1"/>
            <p:nvPr/>
          </p:nvSpPr>
          <p:spPr>
            <a:xfrm>
              <a:off x="912137" y="3831314"/>
              <a:ext cx="433727" cy="516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r>
                <a:rPr lang="nl-NL" b="1" dirty="0">
                  <a:solidFill>
                    <a:srgbClr val="0099FF"/>
                  </a:solidFill>
                </a:rPr>
                <a:t>2</a:t>
              </a:r>
            </a:p>
          </p:txBody>
        </p:sp>
        <p:cxnSp>
          <p:nvCxnSpPr>
            <p:cNvPr id="47" name="Straight Connector 6"/>
            <p:cNvCxnSpPr/>
            <p:nvPr/>
          </p:nvCxnSpPr>
          <p:spPr>
            <a:xfrm>
              <a:off x="929332" y="3859886"/>
              <a:ext cx="407009" cy="0"/>
            </a:xfrm>
            <a:prstGeom prst="line">
              <a:avLst/>
            </a:prstGeom>
            <a:ln w="25400">
              <a:solidFill>
                <a:srgbClr val="0099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7"/>
          <p:cNvGrpSpPr/>
          <p:nvPr/>
        </p:nvGrpSpPr>
        <p:grpSpPr>
          <a:xfrm>
            <a:off x="3779912" y="5157192"/>
            <a:ext cx="312906" cy="629677"/>
            <a:chOff x="902613" y="3448050"/>
            <a:chExt cx="443251" cy="899552"/>
          </a:xfrm>
        </p:grpSpPr>
        <p:sp>
          <p:nvSpPr>
            <p:cNvPr id="50" name="TextBox 12"/>
            <p:cNvSpPr txBox="1"/>
            <p:nvPr/>
          </p:nvSpPr>
          <p:spPr>
            <a:xfrm>
              <a:off x="902613" y="3448050"/>
              <a:ext cx="433727" cy="516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r>
                <a:rPr lang="nl-NL" b="1" dirty="0" smtClean="0">
                  <a:solidFill>
                    <a:srgbClr val="0099FF"/>
                  </a:solidFill>
                </a:rPr>
                <a:t>1</a:t>
              </a:r>
              <a:endParaRPr lang="nl-NL" b="1" dirty="0">
                <a:solidFill>
                  <a:srgbClr val="0099FF"/>
                </a:solidFill>
              </a:endParaRPr>
            </a:p>
          </p:txBody>
        </p:sp>
        <p:sp>
          <p:nvSpPr>
            <p:cNvPr id="52" name="TextBox 12"/>
            <p:cNvSpPr txBox="1"/>
            <p:nvPr/>
          </p:nvSpPr>
          <p:spPr>
            <a:xfrm>
              <a:off x="912137" y="3831314"/>
              <a:ext cx="433727" cy="516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nl-N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Arial" pitchFamily="34" charset="0"/>
                </a:defRPr>
              </a:lvl9pPr>
            </a:lstStyle>
            <a:p>
              <a:r>
                <a:rPr lang="nl-NL" b="1" dirty="0">
                  <a:solidFill>
                    <a:srgbClr val="0099FF"/>
                  </a:solidFill>
                </a:rPr>
                <a:t>2</a:t>
              </a:r>
            </a:p>
          </p:txBody>
        </p:sp>
        <p:cxnSp>
          <p:nvCxnSpPr>
            <p:cNvPr id="55" name="Straight Connector 6"/>
            <p:cNvCxnSpPr/>
            <p:nvPr/>
          </p:nvCxnSpPr>
          <p:spPr>
            <a:xfrm>
              <a:off x="929332" y="3859886"/>
              <a:ext cx="407009" cy="0"/>
            </a:xfrm>
            <a:prstGeom prst="line">
              <a:avLst/>
            </a:prstGeom>
            <a:ln w="25400">
              <a:solidFill>
                <a:srgbClr val="0099FF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Tekstvak 55"/>
          <p:cNvSpPr txBox="1"/>
          <p:nvPr/>
        </p:nvSpPr>
        <p:spPr>
          <a:xfrm>
            <a:off x="3203849" y="5228038"/>
            <a:ext cx="57936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0099FF"/>
                </a:solidFill>
              </a:rPr>
              <a:t> 2</a:t>
            </a:r>
            <a:r>
              <a:rPr lang="nl-NL" sz="1100" dirty="0" smtClean="0">
                <a:solidFill>
                  <a:srgbClr val="0099FF"/>
                </a:solidFill>
              </a:rPr>
              <a:t> </a:t>
            </a:r>
            <a:r>
              <a:rPr lang="en-US" sz="2200" b="1" dirty="0" smtClean="0">
                <a:solidFill>
                  <a:srgbClr val="0099FF"/>
                </a:solidFill>
              </a:rPr>
              <a:t>×  </a:t>
            </a:r>
            <a:r>
              <a:rPr lang="nl-NL" sz="2200" dirty="0" smtClean="0">
                <a:solidFill>
                  <a:srgbClr val="0099FF"/>
                </a:solidFill>
              </a:rPr>
              <a:t>    </a:t>
            </a:r>
            <a:r>
              <a:rPr lang="en-US" sz="2200" b="1" dirty="0" smtClean="0">
                <a:solidFill>
                  <a:srgbClr val="0099FF"/>
                </a:solidFill>
              </a:rPr>
              <a:t>×</a:t>
            </a:r>
            <a:r>
              <a:rPr lang="nl-NL" sz="2200" dirty="0" smtClean="0">
                <a:solidFill>
                  <a:srgbClr val="0099FF"/>
                </a:solidFill>
              </a:rPr>
              <a:t> zijde </a:t>
            </a:r>
            <a:r>
              <a:rPr lang="en-US" sz="2200" b="1" dirty="0" smtClean="0">
                <a:solidFill>
                  <a:srgbClr val="0099FF"/>
                </a:solidFill>
              </a:rPr>
              <a:t>×</a:t>
            </a:r>
            <a:r>
              <a:rPr lang="nl-NL" sz="2200" dirty="0" smtClean="0">
                <a:solidFill>
                  <a:srgbClr val="0099FF"/>
                </a:solidFill>
              </a:rPr>
              <a:t> bijbehorende hoogte</a:t>
            </a:r>
            <a:endParaRPr lang="nl-NL" sz="2200" dirty="0" smtClean="0"/>
          </a:p>
        </p:txBody>
      </p:sp>
      <p:sp>
        <p:nvSpPr>
          <p:cNvPr id="57" name="Tekstvak 56"/>
          <p:cNvSpPr txBox="1"/>
          <p:nvPr/>
        </p:nvSpPr>
        <p:spPr>
          <a:xfrm>
            <a:off x="4355976" y="5228038"/>
            <a:ext cx="58972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0099FF"/>
                </a:solidFill>
                <a:latin typeface="+mj-lt"/>
              </a:rPr>
              <a:t>zijde </a:t>
            </a:r>
            <a:r>
              <a:rPr lang="en-US" sz="2200" b="1" dirty="0" smtClean="0">
                <a:solidFill>
                  <a:srgbClr val="0099FF"/>
                </a:solidFill>
                <a:latin typeface="+mj-lt"/>
              </a:rPr>
              <a:t>×</a:t>
            </a:r>
            <a:r>
              <a:rPr lang="nl-NL" sz="2200" dirty="0" smtClean="0">
                <a:solidFill>
                  <a:srgbClr val="0099FF"/>
                </a:solidFill>
                <a:latin typeface="+mj-lt"/>
              </a:rPr>
              <a:t> bijbehorende hoogte</a:t>
            </a:r>
          </a:p>
        </p:txBody>
      </p:sp>
    </p:spTree>
    <p:extLst>
      <p:ext uri="{BB962C8B-B14F-4D97-AF65-F5344CB8AC3E}">
        <p14:creationId xmlns:p14="http://schemas.microsoft.com/office/powerpoint/2010/main" val="2694642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8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5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-0.09236 -2.22222E-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065E-6 L 0.14496 3.065E-6 " pathEditMode="relative" rAng="0" ptsTypes="AA">
                                      <p:cBhvr>
                                        <p:cTn id="123" dur="2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00"/>
                            </p:stCondLst>
                            <p:childTnLst>
                              <p:par>
                                <p:cTn id="1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29" grpId="0" animBg="1"/>
      <p:bldP spid="129" grpId="1" animBg="1"/>
      <p:bldP spid="129" grpId="2" animBg="1"/>
      <p:bldP spid="129" grpId="3" animBg="1"/>
      <p:bldP spid="129" grpId="4" animBg="1"/>
      <p:bldP spid="130" grpId="0"/>
      <p:bldP spid="130" grpId="1"/>
      <p:bldP spid="136" grpId="0"/>
      <p:bldP spid="136" grpId="1"/>
      <p:bldP spid="137" grpId="0"/>
      <p:bldP spid="138" grpId="0"/>
      <p:bldP spid="138" grpId="1"/>
      <p:bldP spid="139" grpId="0"/>
      <p:bldP spid="139" grpId="1"/>
      <p:bldP spid="158" grpId="0"/>
      <p:bldP spid="158" grpId="1"/>
      <p:bldP spid="160" grpId="0"/>
      <p:bldP spid="166" grpId="0"/>
      <p:bldP spid="166" grpId="1"/>
      <p:bldP spid="170" grpId="0"/>
      <p:bldP spid="56" grpId="0"/>
      <p:bldP spid="56" grpId="1"/>
      <p:bldP spid="5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18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000" b="1" dirty="0" smtClean="0">
                <a:latin typeface="Eurostile"/>
              </a:rPr>
              <a:t>Oppervlakte parallellogram</a:t>
            </a:r>
            <a:endParaRPr lang="nl-NL" sz="3000" b="1" dirty="0">
              <a:latin typeface="Eurostile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8768" y="68002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81081" y="6328972"/>
            <a:ext cx="1951625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3" name="Groep 62"/>
          <p:cNvGrpSpPr/>
          <p:nvPr/>
        </p:nvGrpSpPr>
        <p:grpSpPr>
          <a:xfrm>
            <a:off x="5205142" y="536341"/>
            <a:ext cx="3465173" cy="3078601"/>
            <a:chOff x="5200116" y="122270"/>
            <a:chExt cx="4242394" cy="3769116"/>
          </a:xfrm>
        </p:grpSpPr>
        <p:sp>
          <p:nvSpPr>
            <p:cNvPr id="41" name="Tekstvak 40"/>
            <p:cNvSpPr txBox="1"/>
            <p:nvPr/>
          </p:nvSpPr>
          <p:spPr>
            <a:xfrm>
              <a:off x="8378410" y="1578858"/>
              <a:ext cx="3530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/>
                <a:t>F</a:t>
              </a:r>
            </a:p>
          </p:txBody>
        </p:sp>
        <p:grpSp>
          <p:nvGrpSpPr>
            <p:cNvPr id="54" name="Groep 53"/>
            <p:cNvGrpSpPr/>
            <p:nvPr/>
          </p:nvGrpSpPr>
          <p:grpSpPr>
            <a:xfrm>
              <a:off x="5200116" y="122270"/>
              <a:ext cx="4242394" cy="3769116"/>
              <a:chOff x="4752020" y="886712"/>
              <a:chExt cx="4880430" cy="4335974"/>
            </a:xfrm>
          </p:grpSpPr>
          <p:grpSp>
            <p:nvGrpSpPr>
              <p:cNvPr id="25" name="Groep 24"/>
              <p:cNvGrpSpPr/>
              <p:nvPr/>
            </p:nvGrpSpPr>
            <p:grpSpPr>
              <a:xfrm>
                <a:off x="4752020" y="886712"/>
                <a:ext cx="3999923" cy="4335974"/>
                <a:chOff x="4752020" y="886712"/>
                <a:chExt cx="3999923" cy="4335974"/>
              </a:xfrm>
            </p:grpSpPr>
            <p:sp>
              <p:nvSpPr>
                <p:cNvPr id="20" name="Vrije vorm 19"/>
                <p:cNvSpPr/>
                <p:nvPr/>
              </p:nvSpPr>
              <p:spPr>
                <a:xfrm>
                  <a:off x="5004048" y="1256044"/>
                  <a:ext cx="3607358" cy="3597310"/>
                </a:xfrm>
                <a:custGeom>
                  <a:avLst/>
                  <a:gdLst>
                    <a:gd name="connsiteX0" fmla="*/ 0 w 3607358"/>
                    <a:gd name="connsiteY0" fmla="*/ 3597310 h 3597310"/>
                    <a:gd name="connsiteX1" fmla="*/ 2893925 w 3607358"/>
                    <a:gd name="connsiteY1" fmla="*/ 3597310 h 3597310"/>
                    <a:gd name="connsiteX2" fmla="*/ 3607358 w 3607358"/>
                    <a:gd name="connsiteY2" fmla="*/ 0 h 3597310"/>
                    <a:gd name="connsiteX3" fmla="*/ 713433 w 3607358"/>
                    <a:gd name="connsiteY3" fmla="*/ 0 h 3597310"/>
                    <a:gd name="connsiteX4" fmla="*/ 0 w 3607358"/>
                    <a:gd name="connsiteY4" fmla="*/ 3597310 h 35973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07358" h="3597310">
                      <a:moveTo>
                        <a:pt x="0" y="3597310"/>
                      </a:moveTo>
                      <a:lnTo>
                        <a:pt x="2893925" y="3597310"/>
                      </a:lnTo>
                      <a:lnTo>
                        <a:pt x="3607358" y="0"/>
                      </a:lnTo>
                      <a:lnTo>
                        <a:pt x="713433" y="0"/>
                      </a:lnTo>
                      <a:lnTo>
                        <a:pt x="0" y="3597310"/>
                      </a:lnTo>
                      <a:close/>
                    </a:path>
                  </a:pathLst>
                </a:custGeom>
                <a:solidFill>
                  <a:srgbClr val="FFFF00">
                    <a:alpha val="40000"/>
                  </a:srgb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1" name="Tekstvak 20"/>
                <p:cNvSpPr txBox="1"/>
                <p:nvPr/>
              </p:nvSpPr>
              <p:spPr>
                <a:xfrm>
                  <a:off x="4752020" y="4853354"/>
                  <a:ext cx="50405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dirty="0" smtClean="0"/>
                    <a:t>A</a:t>
                  </a:r>
                </a:p>
              </p:txBody>
            </p:sp>
            <p:sp>
              <p:nvSpPr>
                <p:cNvPr id="22" name="Tekstvak 21"/>
                <p:cNvSpPr txBox="1"/>
                <p:nvPr/>
              </p:nvSpPr>
              <p:spPr>
                <a:xfrm>
                  <a:off x="7819318" y="4853354"/>
                  <a:ext cx="79208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dirty="0" smtClean="0"/>
                    <a:t>B</a:t>
                  </a:r>
                </a:p>
              </p:txBody>
            </p:sp>
            <p:sp>
              <p:nvSpPr>
                <p:cNvPr id="23" name="Tekstvak 22"/>
                <p:cNvSpPr txBox="1"/>
                <p:nvPr/>
              </p:nvSpPr>
              <p:spPr>
                <a:xfrm>
                  <a:off x="8470869" y="886712"/>
                  <a:ext cx="28107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dirty="0" smtClean="0"/>
                    <a:t>C</a:t>
                  </a:r>
                </a:p>
              </p:txBody>
            </p:sp>
            <p:sp>
              <p:nvSpPr>
                <p:cNvPr id="24" name="Tekstvak 23"/>
                <p:cNvSpPr txBox="1"/>
                <p:nvPr/>
              </p:nvSpPr>
              <p:spPr>
                <a:xfrm>
                  <a:off x="5256695" y="995955"/>
                  <a:ext cx="402382" cy="52017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dirty="0" smtClean="0"/>
                    <a:t>D</a:t>
                  </a:r>
                </a:p>
              </p:txBody>
            </p:sp>
          </p:grpSp>
          <p:cxnSp>
            <p:nvCxnSpPr>
              <p:cNvPr id="27" name="Rechte verbindingslijn 26"/>
              <p:cNvCxnSpPr/>
              <p:nvPr/>
            </p:nvCxnSpPr>
            <p:spPr>
              <a:xfrm>
                <a:off x="5532706" y="2132856"/>
                <a:ext cx="2783710" cy="576064"/>
              </a:xfrm>
              <a:prstGeom prst="line">
                <a:avLst/>
              </a:prstGeom>
              <a:ln w="25400">
                <a:solidFill>
                  <a:srgbClr val="FF0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0" name="Groep 39"/>
              <p:cNvGrpSpPr/>
              <p:nvPr/>
            </p:nvGrpSpPr>
            <p:grpSpPr>
              <a:xfrm rot="11472316">
                <a:off x="8125118" y="2467304"/>
                <a:ext cx="216024" cy="216024"/>
                <a:chOff x="8676456" y="3212976"/>
                <a:chExt cx="216024" cy="216024"/>
              </a:xfrm>
            </p:grpSpPr>
            <p:cxnSp>
              <p:nvCxnSpPr>
                <p:cNvPr id="37" name="Rechte verbindingslijn 36"/>
                <p:cNvCxnSpPr/>
                <p:nvPr/>
              </p:nvCxnSpPr>
              <p:spPr>
                <a:xfrm flipV="1">
                  <a:off x="8892480" y="3212976"/>
                  <a:ext cx="0" cy="216024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Rechte verbindingslijn 38"/>
                <p:cNvCxnSpPr/>
                <p:nvPr/>
              </p:nvCxnSpPr>
              <p:spPr>
                <a:xfrm flipH="1">
                  <a:off x="8676456" y="3429000"/>
                  <a:ext cx="216024" cy="0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2" name="Tekstvak 41"/>
              <p:cNvSpPr txBox="1"/>
              <p:nvPr/>
            </p:nvSpPr>
            <p:spPr>
              <a:xfrm>
                <a:off x="5028650" y="1898991"/>
                <a:ext cx="50405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/>
                  <a:t>E</a:t>
                </a:r>
              </a:p>
            </p:txBody>
          </p:sp>
          <p:sp>
            <p:nvSpPr>
              <p:cNvPr id="43" name="Tekstvak 42"/>
              <p:cNvSpPr txBox="1"/>
              <p:nvPr/>
            </p:nvSpPr>
            <p:spPr>
              <a:xfrm>
                <a:off x="4992646" y="4853354"/>
                <a:ext cx="295991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dirty="0" smtClean="0">
                    <a:solidFill>
                      <a:srgbClr val="FF0000"/>
                    </a:solidFill>
                  </a:rPr>
                  <a:t>29 mm</a:t>
                </a:r>
              </a:p>
            </p:txBody>
          </p:sp>
          <p:sp>
            <p:nvSpPr>
              <p:cNvPr id="44" name="Tekstvak 43"/>
              <p:cNvSpPr txBox="1"/>
              <p:nvPr/>
            </p:nvSpPr>
            <p:spPr>
              <a:xfrm>
                <a:off x="5659077" y="1898991"/>
                <a:ext cx="29523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dirty="0" smtClean="0">
                    <a:solidFill>
                      <a:srgbClr val="FF0000"/>
                    </a:solidFill>
                  </a:rPr>
                  <a:t>28 mm</a:t>
                </a:r>
              </a:p>
            </p:txBody>
          </p:sp>
          <p:sp>
            <p:nvSpPr>
              <p:cNvPr id="45" name="Tekstvak 44"/>
              <p:cNvSpPr txBox="1"/>
              <p:nvPr/>
            </p:nvSpPr>
            <p:spPr>
              <a:xfrm>
                <a:off x="8148167" y="3687738"/>
                <a:ext cx="103781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>
                    <a:solidFill>
                      <a:srgbClr val="FF0000"/>
                    </a:solidFill>
                  </a:rPr>
                  <a:t>21 mm</a:t>
                </a:r>
              </a:p>
            </p:txBody>
          </p:sp>
          <p:sp>
            <p:nvSpPr>
              <p:cNvPr id="46" name="Tekstvak 45"/>
              <p:cNvSpPr txBox="1"/>
              <p:nvPr/>
            </p:nvSpPr>
            <p:spPr>
              <a:xfrm>
                <a:off x="8408314" y="1763524"/>
                <a:ext cx="122413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>
                    <a:solidFill>
                      <a:srgbClr val="FF0000"/>
                    </a:solidFill>
                  </a:rPr>
                  <a:t>17 mm</a:t>
                </a:r>
              </a:p>
            </p:txBody>
          </p:sp>
        </p:grpSp>
      </p:grpSp>
      <p:sp>
        <p:nvSpPr>
          <p:cNvPr id="47" name="Tekstvak 46"/>
          <p:cNvSpPr txBox="1"/>
          <p:nvPr/>
        </p:nvSpPr>
        <p:spPr>
          <a:xfrm>
            <a:off x="387205" y="1510633"/>
            <a:ext cx="29523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 smtClean="0"/>
              <a:t>Opgave</a:t>
            </a:r>
          </a:p>
        </p:txBody>
      </p:sp>
      <p:sp>
        <p:nvSpPr>
          <p:cNvPr id="48" name="Tekstvak 47"/>
          <p:cNvSpPr txBox="1"/>
          <p:nvPr/>
        </p:nvSpPr>
        <p:spPr>
          <a:xfrm>
            <a:off x="378768" y="1941520"/>
            <a:ext cx="42759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Bereken de oppervlakte van parallellogram </a:t>
            </a:r>
            <a:r>
              <a:rPr lang="nl-NL" sz="2200" i="1" dirty="0" smtClean="0"/>
              <a:t>ABCD</a:t>
            </a:r>
            <a:r>
              <a:rPr lang="nl-NL" sz="2200" dirty="0" smtClean="0"/>
              <a:t>.</a:t>
            </a:r>
          </a:p>
        </p:txBody>
      </p:sp>
      <p:sp>
        <p:nvSpPr>
          <p:cNvPr id="49" name="Tekstvak 48"/>
          <p:cNvSpPr txBox="1"/>
          <p:nvPr/>
        </p:nvSpPr>
        <p:spPr>
          <a:xfrm>
            <a:off x="378768" y="3029612"/>
            <a:ext cx="33758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 smtClean="0"/>
              <a:t>Aanpak</a:t>
            </a:r>
          </a:p>
        </p:txBody>
      </p:sp>
      <p:sp>
        <p:nvSpPr>
          <p:cNvPr id="50" name="Tekstvak 49"/>
          <p:cNvSpPr txBox="1"/>
          <p:nvPr/>
        </p:nvSpPr>
        <p:spPr>
          <a:xfrm>
            <a:off x="356369" y="3433480"/>
            <a:ext cx="27448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Gebruik de formule</a:t>
            </a:r>
          </a:p>
        </p:txBody>
      </p:sp>
      <p:sp>
        <p:nvSpPr>
          <p:cNvPr id="53" name="Tekstvak 52"/>
          <p:cNvSpPr txBox="1"/>
          <p:nvPr/>
        </p:nvSpPr>
        <p:spPr>
          <a:xfrm>
            <a:off x="356369" y="3864367"/>
            <a:ext cx="83139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>
                <a:solidFill>
                  <a:srgbClr val="0099FF"/>
                </a:solidFill>
                <a:latin typeface="+mj-lt"/>
              </a:rPr>
              <a:t>opp</a:t>
            </a:r>
            <a:r>
              <a:rPr lang="nl-NL" sz="2200" dirty="0" smtClean="0">
                <a:solidFill>
                  <a:srgbClr val="0099FF"/>
                </a:solidFill>
                <a:latin typeface="+mj-lt"/>
              </a:rPr>
              <a:t> parallellogram = zijde </a:t>
            </a:r>
            <a:r>
              <a:rPr lang="en-US" sz="2200" b="1" dirty="0" smtClean="0">
                <a:solidFill>
                  <a:srgbClr val="0099FF"/>
                </a:solidFill>
              </a:rPr>
              <a:t>×</a:t>
            </a:r>
            <a:r>
              <a:rPr lang="nl-NL" sz="2200" dirty="0" smtClean="0">
                <a:solidFill>
                  <a:srgbClr val="0099FF"/>
                </a:solidFill>
                <a:latin typeface="+mj-lt"/>
              </a:rPr>
              <a:t> bijbehorende hoogte</a:t>
            </a:r>
          </a:p>
        </p:txBody>
      </p:sp>
      <p:sp>
        <p:nvSpPr>
          <p:cNvPr id="55" name="Tekstvak 54"/>
          <p:cNvSpPr txBox="1"/>
          <p:nvPr/>
        </p:nvSpPr>
        <p:spPr>
          <a:xfrm>
            <a:off x="356369" y="4295254"/>
            <a:ext cx="50015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Je weet hoogte </a:t>
            </a:r>
            <a:r>
              <a:rPr lang="nl-NL" sz="2200" i="1" dirty="0" smtClean="0"/>
              <a:t>EF</a:t>
            </a:r>
            <a:r>
              <a:rPr lang="nl-NL" sz="2200" dirty="0" smtClean="0"/>
              <a:t>. </a:t>
            </a:r>
          </a:p>
        </p:txBody>
      </p:sp>
      <p:sp>
        <p:nvSpPr>
          <p:cNvPr id="56" name="Tekstvak 55"/>
          <p:cNvSpPr txBox="1"/>
          <p:nvPr/>
        </p:nvSpPr>
        <p:spPr>
          <a:xfrm>
            <a:off x="2987824" y="4295254"/>
            <a:ext cx="40144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Die hoort bij zijde </a:t>
            </a:r>
            <a:r>
              <a:rPr lang="nl-NL" sz="2200" i="1" dirty="0" smtClean="0"/>
              <a:t>BC</a:t>
            </a:r>
            <a:r>
              <a:rPr lang="nl-NL" sz="2200" dirty="0" smtClean="0"/>
              <a:t>.</a:t>
            </a:r>
          </a:p>
        </p:txBody>
      </p:sp>
      <p:sp>
        <p:nvSpPr>
          <p:cNvPr id="57" name="Tekstvak 56"/>
          <p:cNvSpPr txBox="1"/>
          <p:nvPr/>
        </p:nvSpPr>
        <p:spPr>
          <a:xfrm>
            <a:off x="387205" y="4869740"/>
            <a:ext cx="37799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 smtClean="0"/>
              <a:t>Uitwerking</a:t>
            </a:r>
          </a:p>
        </p:txBody>
      </p:sp>
      <p:grpSp>
        <p:nvGrpSpPr>
          <p:cNvPr id="67" name="Groep 66"/>
          <p:cNvGrpSpPr/>
          <p:nvPr/>
        </p:nvGrpSpPr>
        <p:grpSpPr>
          <a:xfrm>
            <a:off x="267462" y="5300627"/>
            <a:ext cx="8402854" cy="1359325"/>
            <a:chOff x="387205" y="5300627"/>
            <a:chExt cx="8402854" cy="1359325"/>
          </a:xfrm>
        </p:grpSpPr>
        <p:grpSp>
          <p:nvGrpSpPr>
            <p:cNvPr id="58" name="Group 12"/>
            <p:cNvGrpSpPr/>
            <p:nvPr/>
          </p:nvGrpSpPr>
          <p:grpSpPr>
            <a:xfrm>
              <a:off x="387205" y="5300627"/>
              <a:ext cx="8402854" cy="1359325"/>
              <a:chOff x="508734" y="2634667"/>
              <a:chExt cx="7015594" cy="3175128"/>
            </a:xfrm>
          </p:grpSpPr>
          <p:grpSp>
            <p:nvGrpSpPr>
              <p:cNvPr id="59" name="Group 4"/>
              <p:cNvGrpSpPr/>
              <p:nvPr/>
            </p:nvGrpSpPr>
            <p:grpSpPr>
              <a:xfrm>
                <a:off x="508734" y="2634667"/>
                <a:ext cx="7015594" cy="3175128"/>
                <a:chOff x="467544" y="4018193"/>
                <a:chExt cx="8313787" cy="1389662"/>
              </a:xfrm>
            </p:grpSpPr>
            <p:sp>
              <p:nvSpPr>
                <p:cNvPr id="61" name="Grijze achtergrond"/>
                <p:cNvSpPr/>
                <p:nvPr/>
              </p:nvSpPr>
              <p:spPr>
                <a:xfrm>
                  <a:off x="467544" y="4018193"/>
                  <a:ext cx="8313787" cy="1389662"/>
                </a:xfrm>
                <a:prstGeom prst="rect">
                  <a:avLst/>
                </a:prstGeom>
                <a:gradFill flip="none" rotWithShape="1">
                  <a:gsLst>
                    <a:gs pos="86000">
                      <a:srgbClr val="808080"/>
                    </a:gs>
                    <a:gs pos="13000">
                      <a:srgbClr val="808080"/>
                    </a:gs>
                    <a:gs pos="98333">
                      <a:srgbClr val="FFFFFF"/>
                    </a:gs>
                    <a:gs pos="0">
                      <a:srgbClr val="FFFFFF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ln w="127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62" name="Wit vierkant"/>
                <p:cNvSpPr/>
                <p:nvPr/>
              </p:nvSpPr>
              <p:spPr>
                <a:xfrm>
                  <a:off x="666855" y="4066769"/>
                  <a:ext cx="7970460" cy="127034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2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cxnSp>
            <p:nvCxnSpPr>
              <p:cNvPr id="60" name="Straight Connector 5"/>
              <p:cNvCxnSpPr/>
              <p:nvPr/>
            </p:nvCxnSpPr>
            <p:spPr>
              <a:xfrm>
                <a:off x="1300821" y="2745654"/>
                <a:ext cx="0" cy="2902508"/>
              </a:xfrm>
              <a:prstGeom prst="line">
                <a:avLst/>
              </a:prstGeom>
              <a:ln w="190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" name="Oval 6"/>
            <p:cNvSpPr>
              <a:spLocks noChangeAspect="1"/>
            </p:cNvSpPr>
            <p:nvPr/>
          </p:nvSpPr>
          <p:spPr>
            <a:xfrm>
              <a:off x="809375" y="5517232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5" name="Oval 6"/>
            <p:cNvSpPr>
              <a:spLocks noChangeAspect="1"/>
            </p:cNvSpPr>
            <p:nvPr/>
          </p:nvSpPr>
          <p:spPr>
            <a:xfrm>
              <a:off x="817775" y="6184972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66" name="Tekstvak 65"/>
          <p:cNvSpPr txBox="1"/>
          <p:nvPr/>
        </p:nvSpPr>
        <p:spPr>
          <a:xfrm>
            <a:off x="1412216" y="5445224"/>
            <a:ext cx="10801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 smtClean="0"/>
              <a:t>BC</a:t>
            </a:r>
            <a:r>
              <a:rPr lang="nl-NL" sz="2200" dirty="0" smtClean="0"/>
              <a:t> = </a:t>
            </a:r>
          </a:p>
        </p:txBody>
      </p:sp>
      <p:sp>
        <p:nvSpPr>
          <p:cNvPr id="68" name="Tekstvak 67"/>
          <p:cNvSpPr txBox="1"/>
          <p:nvPr/>
        </p:nvSpPr>
        <p:spPr>
          <a:xfrm>
            <a:off x="3141513" y="5445224"/>
            <a:ext cx="15310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=</a:t>
            </a:r>
          </a:p>
        </p:txBody>
      </p:sp>
      <p:sp>
        <p:nvSpPr>
          <p:cNvPr id="69" name="Tekstvak 68"/>
          <p:cNvSpPr txBox="1"/>
          <p:nvPr/>
        </p:nvSpPr>
        <p:spPr>
          <a:xfrm>
            <a:off x="3402737" y="5445224"/>
            <a:ext cx="13492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38 mm</a:t>
            </a:r>
          </a:p>
        </p:txBody>
      </p:sp>
      <p:sp>
        <p:nvSpPr>
          <p:cNvPr id="70" name="Tekstvak 69"/>
          <p:cNvSpPr txBox="1"/>
          <p:nvPr/>
        </p:nvSpPr>
        <p:spPr>
          <a:xfrm>
            <a:off x="1403648" y="6021288"/>
            <a:ext cx="20247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/>
              <a:t>opp</a:t>
            </a:r>
            <a:r>
              <a:rPr lang="nl-NL" sz="2200" dirty="0" smtClean="0"/>
              <a:t> </a:t>
            </a:r>
            <a:r>
              <a:rPr lang="nl-NL" sz="2200" i="1" dirty="0" smtClean="0"/>
              <a:t>ABCD </a:t>
            </a:r>
            <a:r>
              <a:rPr lang="nl-NL" sz="2200" dirty="0" smtClean="0"/>
              <a:t>= </a:t>
            </a:r>
          </a:p>
        </p:txBody>
      </p:sp>
      <p:sp>
        <p:nvSpPr>
          <p:cNvPr id="71" name="Tekstvak 70"/>
          <p:cNvSpPr txBox="1"/>
          <p:nvPr/>
        </p:nvSpPr>
        <p:spPr>
          <a:xfrm>
            <a:off x="3995936" y="6021288"/>
            <a:ext cx="1641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=</a:t>
            </a:r>
          </a:p>
        </p:txBody>
      </p:sp>
      <p:sp>
        <p:nvSpPr>
          <p:cNvPr id="72" name="Tekstvak 71"/>
          <p:cNvSpPr txBox="1"/>
          <p:nvPr/>
        </p:nvSpPr>
        <p:spPr>
          <a:xfrm>
            <a:off x="4242934" y="6021288"/>
            <a:ext cx="18022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1064 mm</a:t>
            </a:r>
            <a:r>
              <a:rPr lang="nl-NL" sz="2200" baseline="30000" dirty="0" smtClean="0"/>
              <a:t>2</a:t>
            </a:r>
            <a:endParaRPr lang="nl-NL" sz="2200" dirty="0" smtClean="0"/>
          </a:p>
        </p:txBody>
      </p:sp>
      <p:sp>
        <p:nvSpPr>
          <p:cNvPr id="73" name="Einde presentatie icoon"/>
          <p:cNvSpPr/>
          <p:nvPr/>
        </p:nvSpPr>
        <p:spPr>
          <a:xfrm>
            <a:off x="8781622" y="6472972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Tekstvak 50"/>
          <p:cNvSpPr txBox="1"/>
          <p:nvPr/>
        </p:nvSpPr>
        <p:spPr>
          <a:xfrm>
            <a:off x="7586648" y="2502187"/>
            <a:ext cx="5843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21</a:t>
            </a:r>
          </a:p>
        </p:txBody>
      </p:sp>
      <p:grpSp>
        <p:nvGrpSpPr>
          <p:cNvPr id="52" name="Animatie icoon"/>
          <p:cNvGrpSpPr>
            <a:grpSpLocks noChangeAspect="1"/>
          </p:cNvGrpSpPr>
          <p:nvPr/>
        </p:nvGrpSpPr>
        <p:grpSpPr>
          <a:xfrm>
            <a:off x="8675683" y="6410755"/>
            <a:ext cx="440378" cy="360000"/>
            <a:chOff x="5076056" y="174576"/>
            <a:chExt cx="3276364" cy="2678360"/>
          </a:xfrm>
        </p:grpSpPr>
        <p:sp>
          <p:nvSpPr>
            <p:cNvPr id="74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5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6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7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78" name="Tekstvak 77"/>
          <p:cNvSpPr txBox="1"/>
          <p:nvPr/>
        </p:nvSpPr>
        <p:spPr>
          <a:xfrm>
            <a:off x="2492336" y="5445224"/>
            <a:ext cx="3529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+</a:t>
            </a:r>
          </a:p>
        </p:txBody>
      </p:sp>
      <p:sp>
        <p:nvSpPr>
          <p:cNvPr id="79" name="Tekstvak 78"/>
          <p:cNvSpPr txBox="1"/>
          <p:nvPr/>
        </p:nvSpPr>
        <p:spPr>
          <a:xfrm>
            <a:off x="7790922" y="1141690"/>
            <a:ext cx="5623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17</a:t>
            </a:r>
          </a:p>
        </p:txBody>
      </p:sp>
      <p:sp>
        <p:nvSpPr>
          <p:cNvPr id="80" name="Tekstvak 79"/>
          <p:cNvSpPr txBox="1"/>
          <p:nvPr/>
        </p:nvSpPr>
        <p:spPr>
          <a:xfrm>
            <a:off x="3402737" y="5445224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38</a:t>
            </a:r>
          </a:p>
        </p:txBody>
      </p:sp>
      <p:sp>
        <p:nvSpPr>
          <p:cNvPr id="87" name="Tekstvak 86"/>
          <p:cNvSpPr txBox="1"/>
          <p:nvPr/>
        </p:nvSpPr>
        <p:spPr>
          <a:xfrm>
            <a:off x="3402737" y="6042085"/>
            <a:ext cx="2731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tx2"/>
                </a:solidFill>
              </a:rPr>
              <a:t>×</a:t>
            </a:r>
            <a:endParaRPr lang="nl-NL" sz="2200" dirty="0" smtClean="0">
              <a:solidFill>
                <a:schemeClr val="tx2"/>
              </a:solidFill>
            </a:endParaRPr>
          </a:p>
        </p:txBody>
      </p:sp>
      <p:sp>
        <p:nvSpPr>
          <p:cNvPr id="88" name="Tekstvak 87"/>
          <p:cNvSpPr txBox="1"/>
          <p:nvPr/>
        </p:nvSpPr>
        <p:spPr>
          <a:xfrm>
            <a:off x="6372200" y="1244060"/>
            <a:ext cx="63011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28</a:t>
            </a:r>
          </a:p>
        </p:txBody>
      </p:sp>
      <p:cxnSp>
        <p:nvCxnSpPr>
          <p:cNvPr id="82" name="Rechte verbindingslijn 81"/>
          <p:cNvCxnSpPr>
            <a:stCxn id="23" idx="2"/>
            <a:endCxn id="20" idx="1"/>
          </p:cNvCxnSpPr>
          <p:nvPr/>
        </p:nvCxnSpPr>
        <p:spPr>
          <a:xfrm flipH="1">
            <a:off x="7438811" y="798572"/>
            <a:ext cx="506549" cy="2554139"/>
          </a:xfrm>
          <a:prstGeom prst="line">
            <a:avLst/>
          </a:prstGeom>
          <a:ln w="254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Rechte verbindingslijn 83"/>
          <p:cNvCxnSpPr/>
          <p:nvPr/>
        </p:nvCxnSpPr>
        <p:spPr>
          <a:xfrm>
            <a:off x="5759440" y="1421120"/>
            <a:ext cx="1976473" cy="409013"/>
          </a:xfrm>
          <a:prstGeom prst="line">
            <a:avLst/>
          </a:prstGeom>
          <a:ln w="254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63432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7037E-6 L -0.59791 0.42916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900" y="21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-0.55607 0.62754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800" y="31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48148E-6 L -0.04132 0.08426 " pathEditMode="relative" rAng="0" ptsTypes="AA">
                                      <p:cBhvr>
                                        <p:cTn id="8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0" y="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85381E-6 L -0.30208 0.69628 " pathEditMode="relative" rAng="0" ptsTypes="AA">
                                      <p:cBhvr>
                                        <p:cTn id="10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00" y="34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" grpId="0" animBg="1"/>
      <p:bldP spid="49" grpId="0"/>
      <p:bldP spid="50" grpId="0"/>
      <p:bldP spid="53" grpId="0"/>
      <p:bldP spid="55" grpId="0"/>
      <p:bldP spid="56" grpId="0"/>
      <p:bldP spid="57" grpId="0"/>
      <p:bldP spid="66" grpId="0"/>
      <p:bldP spid="68" grpId="0"/>
      <p:bldP spid="69" grpId="0"/>
      <p:bldP spid="70" grpId="0"/>
      <p:bldP spid="71" grpId="0"/>
      <p:bldP spid="72" grpId="0"/>
      <p:bldP spid="73" grpId="0" animBg="1"/>
      <p:bldP spid="51" grpId="0"/>
      <p:bldP spid="78" grpId="0"/>
      <p:bldP spid="79" grpId="0"/>
      <p:bldP spid="79" grpId="1"/>
      <p:bldP spid="80" grpId="0"/>
      <p:bldP spid="80" grpId="1"/>
      <p:bldP spid="87" grpId="0"/>
      <p:bldP spid="88" grpId="0"/>
      <p:bldP spid="88" grpId="1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1310</Words>
  <Application>Microsoft Office PowerPoint</Application>
  <PresentationFormat>Diavoorstelling (4:3)</PresentationFormat>
  <Paragraphs>503</Paragraphs>
  <Slides>19</Slides>
  <Notes>16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0" baseType="lpstr"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André van Vleeren</dc:creator>
  <cp:lastModifiedBy>André van Vleeren</cp:lastModifiedBy>
  <cp:revision>1</cp:revision>
  <dcterms:created xsi:type="dcterms:W3CDTF">2016-02-10T11:03:03Z</dcterms:created>
  <dcterms:modified xsi:type="dcterms:W3CDTF">2016-02-10T11:12:28Z</dcterms:modified>
</cp:coreProperties>
</file>