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32" r:id="rId4"/>
    <p:sldId id="331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FFFF99"/>
    <a:srgbClr val="BCDEB4"/>
    <a:srgbClr val="CCFFCC"/>
    <a:srgbClr val="00FFFF"/>
    <a:srgbClr val="99CCFF"/>
    <a:srgbClr val="FFFFCC"/>
    <a:srgbClr val="9999FF"/>
    <a:srgbClr val="6699FF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97" autoAdjust="0"/>
  </p:normalViewPr>
  <p:slideViewPr>
    <p:cSldViewPr snapToObjects="1">
      <p:cViewPr>
        <p:scale>
          <a:sx n="96" d="100"/>
          <a:sy n="96" d="100"/>
        </p:scale>
        <p:origin x="624" y="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2361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029719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522700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05337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131840" y="3954460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>
                <a:latin typeface="Arial Black" pitchFamily="34" charset="0"/>
              </a:rPr>
              <a:t>2</a:t>
            </a:r>
            <a:r>
              <a:rPr lang="nl-NL" sz="2400" b="1" smtClean="0">
                <a:latin typeface="Arial Black" pitchFamily="34" charset="0"/>
              </a:rPr>
              <a:t> VMBO-KGT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3.4 </a:t>
            </a:r>
            <a:r>
              <a:rPr lang="nl-NL" sz="2400" dirty="0">
                <a:latin typeface="+mn-lt"/>
              </a:rPr>
              <a:t>D</a:t>
            </a:r>
            <a:r>
              <a:rPr lang="nl-NL" sz="2400" dirty="0" smtClean="0">
                <a:latin typeface="+mn-lt"/>
              </a:rPr>
              <a:t>e Stelling van Pythagoras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De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S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telling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van Pythagoras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Afbeelding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119" y="548680"/>
            <a:ext cx="4341051" cy="3983665"/>
          </a:xfrm>
          <a:prstGeom prst="rect">
            <a:avLst/>
          </a:prstGeom>
        </p:spPr>
      </p:pic>
      <p:sp>
        <p:nvSpPr>
          <p:cNvPr id="4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smtClean="0">
                <a:latin typeface="Eurostile"/>
              </a:rPr>
              <a:t>De </a:t>
            </a:r>
            <a:r>
              <a:rPr lang="en-US" sz="3200" b="1" dirty="0" err="1" smtClean="0">
                <a:latin typeface="Eurostile"/>
              </a:rPr>
              <a:t>stelling</a:t>
            </a:r>
            <a:r>
              <a:rPr lang="en-US" sz="3200" b="1" dirty="0" smtClean="0">
                <a:latin typeface="Eurostile"/>
              </a:rPr>
              <a:t> van Pythagoras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41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42" name="Isosceles Triangle 4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43" name="Isosceles Triangle 4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4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45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46" name="Rectangle 4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Isosceles Triangle 4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Oval 4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Oval 4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1" name="Vrije vorm 20"/>
          <p:cNvSpPr/>
          <p:nvPr/>
        </p:nvSpPr>
        <p:spPr>
          <a:xfrm>
            <a:off x="2915816" y="2032784"/>
            <a:ext cx="1052423" cy="1052423"/>
          </a:xfrm>
          <a:custGeom>
            <a:avLst/>
            <a:gdLst>
              <a:gd name="connsiteX0" fmla="*/ 0 w 1052423"/>
              <a:gd name="connsiteY0" fmla="*/ 1052423 h 1052423"/>
              <a:gd name="connsiteX1" fmla="*/ 1052423 w 1052423"/>
              <a:gd name="connsiteY1" fmla="*/ 1046672 h 1052423"/>
              <a:gd name="connsiteX2" fmla="*/ 1052423 w 1052423"/>
              <a:gd name="connsiteY2" fmla="*/ 0 h 1052423"/>
              <a:gd name="connsiteX3" fmla="*/ 5751 w 1052423"/>
              <a:gd name="connsiteY3" fmla="*/ 5751 h 1052423"/>
              <a:gd name="connsiteX4" fmla="*/ 0 w 1052423"/>
              <a:gd name="connsiteY4" fmla="*/ 1052423 h 1052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2423" h="1052423">
                <a:moveTo>
                  <a:pt x="0" y="1052423"/>
                </a:moveTo>
                <a:lnTo>
                  <a:pt x="1052423" y="1046672"/>
                </a:lnTo>
                <a:lnTo>
                  <a:pt x="1052423" y="0"/>
                </a:lnTo>
                <a:lnTo>
                  <a:pt x="5751" y="5751"/>
                </a:lnTo>
                <a:lnTo>
                  <a:pt x="0" y="1052423"/>
                </a:lnTo>
                <a:close/>
              </a:path>
            </a:pathLst>
          </a:cu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Vrije vorm 23"/>
          <p:cNvSpPr/>
          <p:nvPr/>
        </p:nvSpPr>
        <p:spPr>
          <a:xfrm>
            <a:off x="3985404" y="629554"/>
            <a:ext cx="2438400" cy="2449902"/>
          </a:xfrm>
          <a:custGeom>
            <a:avLst/>
            <a:gdLst>
              <a:gd name="connsiteX0" fmla="*/ 1385977 w 2438400"/>
              <a:gd name="connsiteY0" fmla="*/ 2449902 h 2449902"/>
              <a:gd name="connsiteX1" fmla="*/ 2438400 w 2438400"/>
              <a:gd name="connsiteY1" fmla="*/ 1052423 h 2449902"/>
              <a:gd name="connsiteX2" fmla="*/ 1035170 w 2438400"/>
              <a:gd name="connsiteY2" fmla="*/ 0 h 2449902"/>
              <a:gd name="connsiteX3" fmla="*/ 0 w 2438400"/>
              <a:gd name="connsiteY3" fmla="*/ 1403230 h 2449902"/>
              <a:gd name="connsiteX4" fmla="*/ 1385977 w 2438400"/>
              <a:gd name="connsiteY4" fmla="*/ 2449902 h 244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8400" h="2449902">
                <a:moveTo>
                  <a:pt x="1385977" y="2449902"/>
                </a:moveTo>
                <a:lnTo>
                  <a:pt x="2438400" y="1052423"/>
                </a:lnTo>
                <a:lnTo>
                  <a:pt x="1035170" y="0"/>
                </a:lnTo>
                <a:lnTo>
                  <a:pt x="0" y="1403230"/>
                </a:lnTo>
                <a:lnTo>
                  <a:pt x="1385977" y="2449902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Vrije vorm 24"/>
          <p:cNvSpPr/>
          <p:nvPr/>
        </p:nvSpPr>
        <p:spPr>
          <a:xfrm>
            <a:off x="3973902" y="3085207"/>
            <a:ext cx="1403230" cy="1397479"/>
          </a:xfrm>
          <a:custGeom>
            <a:avLst/>
            <a:gdLst>
              <a:gd name="connsiteX0" fmla="*/ 0 w 1403230"/>
              <a:gd name="connsiteY0" fmla="*/ 1397479 h 1397479"/>
              <a:gd name="connsiteX1" fmla="*/ 1403230 w 1403230"/>
              <a:gd name="connsiteY1" fmla="*/ 1397479 h 1397479"/>
              <a:gd name="connsiteX2" fmla="*/ 1397479 w 1403230"/>
              <a:gd name="connsiteY2" fmla="*/ 0 h 1397479"/>
              <a:gd name="connsiteX3" fmla="*/ 5751 w 1403230"/>
              <a:gd name="connsiteY3" fmla="*/ 0 h 1397479"/>
              <a:gd name="connsiteX4" fmla="*/ 0 w 1403230"/>
              <a:gd name="connsiteY4" fmla="*/ 1397479 h 1397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3230" h="1397479">
                <a:moveTo>
                  <a:pt x="0" y="1397479"/>
                </a:moveTo>
                <a:lnTo>
                  <a:pt x="1403230" y="1397479"/>
                </a:lnTo>
                <a:lnTo>
                  <a:pt x="1397479" y="0"/>
                </a:lnTo>
                <a:lnTo>
                  <a:pt x="5751" y="0"/>
                </a:lnTo>
                <a:lnTo>
                  <a:pt x="0" y="1397479"/>
                </a:lnTo>
                <a:close/>
              </a:path>
            </a:pathLst>
          </a:cu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TextBox 22"/>
          <p:cNvSpPr txBox="1"/>
          <p:nvPr/>
        </p:nvSpPr>
        <p:spPr>
          <a:xfrm>
            <a:off x="378768" y="4509120"/>
            <a:ext cx="72819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Tel de </a:t>
            </a:r>
            <a:r>
              <a:rPr lang="en-US" sz="2200" dirty="0" err="1" smtClean="0"/>
              <a:t>oppervlakte</a:t>
            </a:r>
            <a:r>
              <a:rPr lang="en-US" sz="2200" dirty="0" smtClean="0"/>
              <a:t> van de </a:t>
            </a:r>
            <a:r>
              <a:rPr lang="en-US" sz="2200" dirty="0" err="1" smtClean="0"/>
              <a:t>kleine</a:t>
            </a:r>
            <a:r>
              <a:rPr lang="en-US" sz="2200" dirty="0" smtClean="0"/>
              <a:t> </a:t>
            </a:r>
            <a:r>
              <a:rPr lang="en-US" sz="2200" dirty="0" err="1" smtClean="0"/>
              <a:t>vierkanten</a:t>
            </a:r>
            <a:r>
              <a:rPr lang="en-US" sz="2200" dirty="0" smtClean="0"/>
              <a:t> </a:t>
            </a:r>
            <a:r>
              <a:rPr lang="en-US" sz="2200" dirty="0" err="1" smtClean="0"/>
              <a:t>bij</a:t>
            </a:r>
            <a:r>
              <a:rPr lang="en-US" sz="2200" dirty="0" smtClean="0"/>
              <a:t> </a:t>
            </a:r>
            <a:r>
              <a:rPr lang="en-US" sz="2200" dirty="0" err="1" smtClean="0"/>
              <a:t>elkaar</a:t>
            </a:r>
            <a:r>
              <a:rPr lang="en-US" sz="2200" dirty="0" smtClean="0"/>
              <a:t> op.</a:t>
            </a:r>
            <a:endParaRPr lang="nl-NL" sz="2200" dirty="0"/>
          </a:p>
        </p:txBody>
      </p:sp>
      <p:sp>
        <p:nvSpPr>
          <p:cNvPr id="52" name="TextBox 22"/>
          <p:cNvSpPr txBox="1"/>
          <p:nvPr/>
        </p:nvSpPr>
        <p:spPr>
          <a:xfrm>
            <a:off x="378768" y="4869160"/>
            <a:ext cx="20417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0070C0"/>
                </a:solidFill>
              </a:rPr>
              <a:t>Wat</a:t>
            </a:r>
            <a:r>
              <a:rPr lang="en-US" sz="2200" dirty="0" smtClean="0">
                <a:solidFill>
                  <a:srgbClr val="0070C0"/>
                </a:solidFill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</a:rPr>
              <a:t>valt</a:t>
            </a:r>
            <a:r>
              <a:rPr lang="en-US" sz="2200" dirty="0" smtClean="0">
                <a:solidFill>
                  <a:srgbClr val="0070C0"/>
                </a:solidFill>
              </a:rPr>
              <a:t> je op?</a:t>
            </a:r>
            <a:endParaRPr lang="nl-NL" sz="2200" dirty="0">
              <a:solidFill>
                <a:srgbClr val="0070C0"/>
              </a:solidFill>
            </a:endParaRPr>
          </a:p>
        </p:txBody>
      </p:sp>
      <p:grpSp>
        <p:nvGrpSpPr>
          <p:cNvPr id="53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54" name="Rectangle 4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Isosceles Triangle 4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Oval 4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7" name="Oval 4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8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59" name="Rectangle 4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0" name="Isosceles Triangle 4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Oval 4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Oval 4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3" name="TextBox 22"/>
          <p:cNvSpPr txBox="1"/>
          <p:nvPr/>
        </p:nvSpPr>
        <p:spPr>
          <a:xfrm>
            <a:off x="426190" y="4869160"/>
            <a:ext cx="79006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Samen zijn ze gelijk aan de </a:t>
            </a:r>
            <a:r>
              <a:rPr lang="nl-NL" sz="2200" dirty="0" smtClean="0"/>
              <a:t>oppervlakte </a:t>
            </a:r>
            <a:br>
              <a:rPr lang="nl-NL" sz="2200" dirty="0" smtClean="0"/>
            </a:br>
            <a:r>
              <a:rPr lang="nl-NL" sz="2200" dirty="0" smtClean="0"/>
              <a:t>van </a:t>
            </a:r>
            <a:r>
              <a:rPr lang="nl-NL" sz="2200" dirty="0"/>
              <a:t>het grote </a:t>
            </a:r>
            <a:r>
              <a:rPr lang="nl-NL" sz="2200" dirty="0" smtClean="0"/>
              <a:t>vierkant</a:t>
            </a:r>
            <a:r>
              <a:rPr lang="nl-NL" sz="2200"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 rot="5400000">
            <a:off x="3330089" y="245224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3 cm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83968" y="30689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dirty="0" smtClean="0">
                <a:solidFill>
                  <a:srgbClr val="FF0000"/>
                </a:solidFill>
              </a:rPr>
              <a:t> cm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 rot="2318659">
            <a:off x="4452466" y="224780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5 cm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 rot="5400000">
            <a:off x="2854568" y="2299700"/>
            <a:ext cx="908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Opp</a:t>
            </a:r>
            <a:r>
              <a:rPr lang="nl-NL" dirty="0" smtClean="0"/>
              <a:t> = </a:t>
            </a:r>
            <a:br>
              <a:rPr lang="nl-NL" dirty="0" smtClean="0"/>
            </a:br>
            <a:r>
              <a:rPr lang="nl-NL" dirty="0" smtClean="0"/>
              <a:t>9 cm</a:t>
            </a:r>
            <a:r>
              <a:rPr lang="nl-NL" baseline="30000" dirty="0" smtClean="0"/>
              <a:t>2</a:t>
            </a:r>
            <a:endParaRPr lang="nl-NL" baseline="30000" dirty="0"/>
          </a:p>
        </p:txBody>
      </p:sp>
      <p:sp>
        <p:nvSpPr>
          <p:cNvPr id="36" name="Tekstvak 35"/>
          <p:cNvSpPr txBox="1"/>
          <p:nvPr/>
        </p:nvSpPr>
        <p:spPr>
          <a:xfrm>
            <a:off x="4239090" y="3561999"/>
            <a:ext cx="908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Opp</a:t>
            </a:r>
            <a:r>
              <a:rPr lang="nl-NL" dirty="0" smtClean="0"/>
              <a:t> = </a:t>
            </a:r>
            <a:br>
              <a:rPr lang="nl-NL" dirty="0" smtClean="0"/>
            </a:br>
            <a:r>
              <a:rPr lang="nl-NL" dirty="0" smtClean="0"/>
              <a:t>16 cm</a:t>
            </a:r>
            <a:r>
              <a:rPr lang="nl-NL" baseline="30000" dirty="0" smtClean="0"/>
              <a:t>2</a:t>
            </a:r>
            <a:endParaRPr lang="nl-NL" baseline="30000" dirty="0"/>
          </a:p>
        </p:txBody>
      </p:sp>
      <p:sp>
        <p:nvSpPr>
          <p:cNvPr id="37" name="Tekstvak 36"/>
          <p:cNvSpPr txBox="1"/>
          <p:nvPr/>
        </p:nvSpPr>
        <p:spPr>
          <a:xfrm rot="2316467">
            <a:off x="4814425" y="1578402"/>
            <a:ext cx="908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Opp</a:t>
            </a:r>
            <a:r>
              <a:rPr lang="nl-NL" dirty="0" smtClean="0"/>
              <a:t> = </a:t>
            </a:r>
            <a:br>
              <a:rPr lang="nl-NL" dirty="0" smtClean="0"/>
            </a:br>
            <a:r>
              <a:rPr lang="nl-NL" dirty="0" smtClean="0"/>
              <a:t>25 cm</a:t>
            </a:r>
            <a:r>
              <a:rPr lang="nl-NL" baseline="30000" dirty="0" smtClean="0"/>
              <a:t>2</a:t>
            </a:r>
            <a:endParaRPr lang="nl-NL" baseline="300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44" grpId="0"/>
      <p:bldP spid="21" grpId="0" animBg="1"/>
      <p:bldP spid="24" grpId="0" animBg="1"/>
      <p:bldP spid="25" grpId="0" animBg="1"/>
      <p:bldP spid="51" grpId="0"/>
      <p:bldP spid="52" grpId="0"/>
      <p:bldP spid="52" grpId="1"/>
      <p:bldP spid="63" grpId="0"/>
      <p:bldP spid="3" grpId="0"/>
      <p:bldP spid="33" grpId="0"/>
      <p:bldP spid="34" grpId="0"/>
      <p:bldP spid="6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smtClean="0">
                <a:latin typeface="Eurostile"/>
              </a:rPr>
              <a:t>De </a:t>
            </a:r>
            <a:r>
              <a:rPr lang="en-US" sz="3200" b="1" dirty="0" err="1" smtClean="0">
                <a:latin typeface="Eurostile"/>
              </a:rPr>
              <a:t>stelling</a:t>
            </a:r>
            <a:r>
              <a:rPr lang="en-US" sz="3200" b="1" dirty="0" smtClean="0">
                <a:latin typeface="Eurostile"/>
              </a:rPr>
              <a:t> van Pythagoras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41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42" name="Isosceles Triangle 4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43" name="Isosceles Triangle 4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4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2" name="TextBox 22"/>
          <p:cNvSpPr txBox="1"/>
          <p:nvPr/>
        </p:nvSpPr>
        <p:spPr>
          <a:xfrm>
            <a:off x="415751" y="1589891"/>
            <a:ext cx="79006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Dat geldt voor elke </a:t>
            </a: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dirty="0" smtClean="0"/>
              <a:t>rechthoekige </a:t>
            </a:r>
            <a:r>
              <a:rPr lang="nl-NL" sz="2200" dirty="0"/>
              <a:t>driehoek</a:t>
            </a:r>
            <a:r>
              <a:rPr lang="nl-NL" sz="2400" dirty="0"/>
              <a:t>.</a:t>
            </a:r>
          </a:p>
        </p:txBody>
      </p:sp>
      <p:sp>
        <p:nvSpPr>
          <p:cNvPr id="33" name="TextBox 22"/>
          <p:cNvSpPr txBox="1"/>
          <p:nvPr/>
        </p:nvSpPr>
        <p:spPr>
          <a:xfrm>
            <a:off x="415751" y="2348880"/>
            <a:ext cx="79006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oppervlakte van een </a:t>
            </a: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dirty="0" smtClean="0"/>
              <a:t>vierkant </a:t>
            </a:r>
            <a:r>
              <a:rPr lang="nl-NL" sz="2200" dirty="0"/>
              <a:t>bereken je met </a:t>
            </a:r>
            <a:r>
              <a:rPr lang="nl-NL" sz="2200" dirty="0" smtClean="0"/>
              <a:t>zijde</a:t>
            </a:r>
            <a:r>
              <a:rPr lang="nl-NL" sz="2200" baseline="30000" dirty="0" smtClean="0"/>
              <a:t>2</a:t>
            </a:r>
            <a:r>
              <a:rPr lang="nl-NL" sz="2400" dirty="0" smtClean="0"/>
              <a:t>.</a:t>
            </a:r>
            <a:endParaRPr lang="nl-NL" sz="2400" dirty="0"/>
          </a:p>
        </p:txBody>
      </p:sp>
      <p:sp>
        <p:nvSpPr>
          <p:cNvPr id="6" name="Rechthoek 5"/>
          <p:cNvSpPr/>
          <p:nvPr/>
        </p:nvSpPr>
        <p:spPr>
          <a:xfrm>
            <a:off x="483717" y="5734417"/>
            <a:ext cx="579197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Dit noemen we de </a:t>
            </a:r>
            <a:r>
              <a:rPr lang="nl-NL" sz="2200" b="1" dirty="0"/>
              <a:t>stelling van </a:t>
            </a:r>
            <a:r>
              <a:rPr lang="nl-NL" sz="2200" b="1" dirty="0" smtClean="0"/>
              <a:t>Pythagoras</a:t>
            </a:r>
            <a:r>
              <a:rPr lang="nl-NL" sz="2200" dirty="0" smtClean="0"/>
              <a:t>.</a:t>
            </a:r>
            <a:endParaRPr lang="nl-NL" sz="2200" dirty="0"/>
          </a:p>
        </p:txBody>
      </p:sp>
      <p:sp>
        <p:nvSpPr>
          <p:cNvPr id="7" name="Rechthoek 6"/>
          <p:cNvSpPr/>
          <p:nvPr/>
        </p:nvSpPr>
        <p:spPr>
          <a:xfrm>
            <a:off x="483717" y="5230361"/>
            <a:ext cx="79767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ene korte </a:t>
            </a:r>
            <a:r>
              <a:rPr lang="nl-NL" sz="2200" b="1" dirty="0" smtClean="0"/>
              <a:t>zijde</a:t>
            </a:r>
            <a:r>
              <a:rPr lang="nl-NL" sz="2200" b="1" baseline="30000" dirty="0" smtClean="0"/>
              <a:t>2</a:t>
            </a:r>
            <a:r>
              <a:rPr lang="nl-NL" sz="2200" b="1" dirty="0" smtClean="0"/>
              <a:t> + </a:t>
            </a:r>
            <a:r>
              <a:rPr lang="nl-NL" sz="2200" b="1" dirty="0"/>
              <a:t>andere korte </a:t>
            </a:r>
            <a:r>
              <a:rPr lang="nl-NL" sz="2200" b="1" dirty="0" smtClean="0"/>
              <a:t>zijde</a:t>
            </a:r>
            <a:r>
              <a:rPr lang="nl-NL" sz="2200" b="1" baseline="30000" dirty="0" smtClean="0"/>
              <a:t>2</a:t>
            </a:r>
            <a:r>
              <a:rPr lang="nl-NL" sz="2200" b="1" dirty="0" smtClean="0"/>
              <a:t> = </a:t>
            </a:r>
            <a:r>
              <a:rPr lang="nl-NL" sz="2200" b="1" dirty="0"/>
              <a:t>langste zijde</a:t>
            </a:r>
            <a:r>
              <a:rPr lang="nl-NL" sz="2200" b="1" baseline="30000" dirty="0"/>
              <a:t>2</a:t>
            </a:r>
          </a:p>
        </p:txBody>
      </p:sp>
      <p:pic>
        <p:nvPicPr>
          <p:cNvPr id="37" name="Afbeelding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46" y="1250365"/>
            <a:ext cx="3593718" cy="3297858"/>
          </a:xfrm>
          <a:prstGeom prst="rect">
            <a:avLst/>
          </a:prstGeom>
        </p:spPr>
      </p:pic>
      <p:sp>
        <p:nvSpPr>
          <p:cNvPr id="63" name="TextBox 22"/>
          <p:cNvSpPr txBox="1"/>
          <p:nvPr/>
        </p:nvSpPr>
        <p:spPr>
          <a:xfrm>
            <a:off x="426189" y="836712"/>
            <a:ext cx="790066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Samen zijn </a:t>
            </a:r>
            <a:r>
              <a:rPr lang="nl-NL" sz="2200" dirty="0" smtClean="0"/>
              <a:t>de oppervlakte van de kleine vierkanten </a:t>
            </a:r>
            <a:br>
              <a:rPr lang="nl-NL" sz="2200" dirty="0" smtClean="0"/>
            </a:br>
            <a:r>
              <a:rPr lang="nl-NL" sz="2200" dirty="0" smtClean="0"/>
              <a:t>gelijk </a:t>
            </a:r>
            <a:r>
              <a:rPr lang="nl-NL" sz="2200" dirty="0"/>
              <a:t>aan de </a:t>
            </a:r>
            <a:r>
              <a:rPr lang="nl-NL" sz="2200" dirty="0" smtClean="0"/>
              <a:t>oppervlakte van </a:t>
            </a:r>
            <a:r>
              <a:rPr lang="nl-NL" sz="2200" dirty="0"/>
              <a:t>het grote </a:t>
            </a:r>
            <a:r>
              <a:rPr lang="nl-NL" sz="2200" dirty="0" smtClean="0"/>
              <a:t>vierkant</a:t>
            </a:r>
            <a:r>
              <a:rPr lang="nl-N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324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44" grpId="0"/>
      <p:bldP spid="32" grpId="0"/>
      <p:bldP spid="32" grpId="1"/>
      <p:bldP spid="33" grpId="0"/>
      <p:bldP spid="6" grpId="0"/>
      <p:bldP spid="7" grpId="0"/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57"/>
          <p:cNvGrpSpPr/>
          <p:nvPr/>
        </p:nvGrpSpPr>
        <p:grpSpPr>
          <a:xfrm>
            <a:off x="467544" y="3613666"/>
            <a:ext cx="8021788" cy="3026036"/>
            <a:chOff x="467544" y="4013448"/>
            <a:chExt cx="8421291" cy="1575792"/>
          </a:xfrm>
        </p:grpSpPr>
        <p:grpSp>
          <p:nvGrpSpPr>
            <p:cNvPr id="68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0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1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9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smtClean="0">
                <a:latin typeface="Eurostile"/>
              </a:rPr>
              <a:t>De </a:t>
            </a:r>
            <a:r>
              <a:rPr lang="en-US" sz="3200" b="1" dirty="0" err="1" smtClean="0">
                <a:latin typeface="Eurostile"/>
              </a:rPr>
              <a:t>stelling</a:t>
            </a:r>
            <a:r>
              <a:rPr lang="en-US" sz="3200" b="1" dirty="0" smtClean="0">
                <a:latin typeface="Eurostile"/>
              </a:rPr>
              <a:t> van Pythagoras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532706" y="83671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A</a:t>
            </a:r>
            <a:endParaRPr lang="nl-NL" sz="24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8190940" y="325457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B</a:t>
            </a:r>
            <a:endParaRPr lang="nl-NL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8172400" y="836712"/>
            <a:ext cx="453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C</a:t>
            </a:r>
            <a:endParaRPr lang="nl-NL" sz="2400" i="1" dirty="0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 rot="10800000">
            <a:off x="8172400" y="1208658"/>
            <a:ext cx="132110" cy="132110"/>
            <a:chOff x="4572000" y="2685108"/>
            <a:chExt cx="720080" cy="72008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ight Triangle 5"/>
          <p:cNvSpPr/>
          <p:nvPr/>
        </p:nvSpPr>
        <p:spPr>
          <a:xfrm rot="10800000">
            <a:off x="5864098" y="1213572"/>
            <a:ext cx="2443401" cy="2107061"/>
          </a:xfrm>
          <a:prstGeom prst="rtTriangle">
            <a:avLst/>
          </a:prstGeom>
          <a:solidFill>
            <a:srgbClr val="BCDEB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extBox 2"/>
          <p:cNvSpPr txBox="1"/>
          <p:nvPr/>
        </p:nvSpPr>
        <p:spPr>
          <a:xfrm>
            <a:off x="8291099" y="1916832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 cm</a:t>
            </a:r>
            <a:endParaRPr lang="nl-NL" dirty="0"/>
          </a:p>
        </p:txBody>
      </p:sp>
      <p:sp>
        <p:nvSpPr>
          <p:cNvPr id="14" name="TextBox 13"/>
          <p:cNvSpPr txBox="1"/>
          <p:nvPr/>
        </p:nvSpPr>
        <p:spPr>
          <a:xfrm>
            <a:off x="6635629" y="210149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nl-NL" dirty="0"/>
          </a:p>
        </p:txBody>
      </p:sp>
      <p:sp>
        <p:nvSpPr>
          <p:cNvPr id="15" name="TextBox 14"/>
          <p:cNvSpPr txBox="1"/>
          <p:nvPr/>
        </p:nvSpPr>
        <p:spPr>
          <a:xfrm>
            <a:off x="6854279" y="836712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 cm</a:t>
            </a:r>
            <a:endParaRPr lang="nl-NL" dirty="0"/>
          </a:p>
        </p:txBody>
      </p:sp>
      <p:sp>
        <p:nvSpPr>
          <p:cNvPr id="19" name="TextBox 18"/>
          <p:cNvSpPr txBox="1"/>
          <p:nvPr/>
        </p:nvSpPr>
        <p:spPr>
          <a:xfrm>
            <a:off x="378768" y="836712"/>
            <a:ext cx="340349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 smtClean="0"/>
              <a:t>Opgave</a:t>
            </a:r>
            <a:endParaRPr lang="en-US" sz="2200" i="1" dirty="0" smtClean="0"/>
          </a:p>
          <a:p>
            <a:r>
              <a:rPr lang="en-US" sz="2200" dirty="0" err="1" smtClean="0"/>
              <a:t>Bereken</a:t>
            </a:r>
            <a:r>
              <a:rPr lang="en-US" sz="2200" dirty="0" smtClean="0"/>
              <a:t> de </a:t>
            </a:r>
            <a:r>
              <a:rPr lang="en-US" sz="2200" dirty="0" err="1" smtClean="0"/>
              <a:t>lengte</a:t>
            </a:r>
            <a:r>
              <a:rPr lang="en-US" sz="2200" dirty="0" smtClean="0"/>
              <a:t> </a:t>
            </a:r>
            <a:r>
              <a:rPr lang="en-US" sz="2200" i="1" dirty="0" smtClean="0"/>
              <a:t>AB</a:t>
            </a:r>
            <a:r>
              <a:rPr lang="en-US" sz="2200" dirty="0" smtClean="0"/>
              <a:t>.</a:t>
            </a:r>
          </a:p>
          <a:p>
            <a:r>
              <a:rPr lang="en-US" sz="2200" dirty="0" err="1" smtClean="0"/>
              <a:t>Rond</a:t>
            </a:r>
            <a:r>
              <a:rPr lang="en-US" sz="2200" dirty="0" smtClean="0"/>
              <a:t> </a:t>
            </a:r>
            <a:r>
              <a:rPr lang="en-US" sz="2200" dirty="0" err="1" smtClean="0"/>
              <a:t>af</a:t>
            </a:r>
            <a:r>
              <a:rPr lang="en-US" sz="2200" dirty="0" smtClean="0"/>
              <a:t> op </a:t>
            </a:r>
            <a:r>
              <a:rPr lang="en-US" sz="2200" dirty="0" err="1" smtClean="0"/>
              <a:t>één</a:t>
            </a:r>
            <a:r>
              <a:rPr lang="en-US" sz="2200" dirty="0" smtClean="0"/>
              <a:t> </a:t>
            </a:r>
            <a:r>
              <a:rPr lang="en-US" sz="2200" dirty="0" err="1" smtClean="0"/>
              <a:t>decimaal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sp>
        <p:nvSpPr>
          <p:cNvPr id="33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4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korte zijde"/>
          <p:cNvSpPr txBox="1"/>
          <p:nvPr/>
        </p:nvSpPr>
        <p:spPr>
          <a:xfrm>
            <a:off x="2006760" y="4321146"/>
            <a:ext cx="7889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kz</a:t>
            </a:r>
            <a:r>
              <a:rPr lang="en-US" sz="2200" baseline="30000" dirty="0" smtClean="0"/>
              <a:t>2 </a:t>
            </a:r>
            <a:r>
              <a:rPr lang="en-US" sz="2200" dirty="0" smtClean="0"/>
              <a:t>=</a:t>
            </a:r>
            <a:endParaRPr lang="nl-NL" sz="2200" dirty="0"/>
          </a:p>
        </p:txBody>
      </p:sp>
      <p:sp>
        <p:nvSpPr>
          <p:cNvPr id="37" name="korte zijde2"/>
          <p:cNvSpPr txBox="1"/>
          <p:nvPr/>
        </p:nvSpPr>
        <p:spPr>
          <a:xfrm>
            <a:off x="2006760" y="4717451"/>
            <a:ext cx="7889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kz</a:t>
            </a:r>
            <a:r>
              <a:rPr lang="en-US" sz="2200" baseline="30000" dirty="0" smtClean="0"/>
              <a:t>2 </a:t>
            </a:r>
            <a:r>
              <a:rPr lang="en-US" sz="2200" dirty="0" smtClean="0"/>
              <a:t>=</a:t>
            </a:r>
            <a:endParaRPr lang="nl-NL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2006760" y="5157192"/>
            <a:ext cx="7104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 smtClean="0"/>
              <a:t>lz</a:t>
            </a:r>
            <a:r>
              <a:rPr lang="en-US" sz="2200" baseline="30000" dirty="0" smtClean="0"/>
              <a:t>2</a:t>
            </a:r>
            <a:r>
              <a:rPr lang="en-US" sz="2200" baseline="-25000" dirty="0" smtClean="0"/>
              <a:t> </a:t>
            </a:r>
            <a:r>
              <a:rPr lang="en-US" sz="2200" dirty="0" smtClean="0"/>
              <a:t>=</a:t>
            </a:r>
            <a:endParaRPr lang="nl-NL" sz="220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2098944" y="5179116"/>
            <a:ext cx="1464944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915816" y="514105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</a:t>
            </a:r>
            <a:endParaRPr lang="nl-NL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2923685" y="432114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</a:t>
            </a:r>
            <a:endParaRPr lang="nl-NL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2923685" y="471745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</a:t>
            </a:r>
            <a:endParaRPr lang="nl-NL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5071894" y="4927679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+</a:t>
            </a:r>
            <a:endParaRPr lang="nl-NL" sz="2400" dirty="0"/>
          </a:p>
        </p:txBody>
      </p:sp>
      <p:sp>
        <p:nvSpPr>
          <p:cNvPr id="47" name="Word_26-1"/>
          <p:cNvSpPr txBox="1"/>
          <p:nvPr/>
        </p:nvSpPr>
        <p:spPr>
          <a:xfrm>
            <a:off x="3611453" y="4666617"/>
            <a:ext cx="346249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>
                <a:solidFill>
                  <a:srgbClr val="339933"/>
                </a:solidFill>
              </a:rPr>
              <a:t>4</a:t>
            </a:r>
            <a:r>
              <a:rPr lang="nl-NL" sz="2200" baseline="30000" dirty="0" smtClean="0">
                <a:solidFill>
                  <a:srgbClr val="339933"/>
                </a:solidFill>
              </a:rPr>
              <a:t>2</a:t>
            </a:r>
            <a:r>
              <a:rPr lang="nl-NL" dirty="0" smtClean="0">
                <a:solidFill>
                  <a:srgbClr val="339933"/>
                </a:solidFill>
              </a:rPr>
              <a:t> </a:t>
            </a:r>
            <a:endParaRPr lang="nl-NL" dirty="0">
              <a:solidFill>
                <a:srgbClr val="339933"/>
              </a:solidFill>
            </a:endParaRPr>
          </a:p>
        </p:txBody>
      </p:sp>
      <p:sp>
        <p:nvSpPr>
          <p:cNvPr id="48" name="Word_26-2"/>
          <p:cNvSpPr txBox="1"/>
          <p:nvPr/>
        </p:nvSpPr>
        <p:spPr>
          <a:xfrm>
            <a:off x="4039455" y="4704677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>
                <a:solidFill>
                  <a:srgbClr val="339933"/>
                </a:solidFill>
              </a:rPr>
              <a:t>=</a:t>
            </a:r>
            <a:r>
              <a:rPr lang="nl-NL" dirty="0" smtClean="0">
                <a:solidFill>
                  <a:srgbClr val="339933"/>
                </a:solidFill>
              </a:rPr>
              <a:t> </a:t>
            </a:r>
            <a:endParaRPr lang="nl-NL" dirty="0">
              <a:solidFill>
                <a:srgbClr val="339933"/>
              </a:solidFill>
            </a:endParaRPr>
          </a:p>
        </p:txBody>
      </p:sp>
      <p:sp>
        <p:nvSpPr>
          <p:cNvPr id="49" name="Word_26-3"/>
          <p:cNvSpPr txBox="1"/>
          <p:nvPr/>
        </p:nvSpPr>
        <p:spPr>
          <a:xfrm>
            <a:off x="4273714" y="4672186"/>
            <a:ext cx="39914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>
                <a:solidFill>
                  <a:srgbClr val="339933"/>
                </a:solidFill>
              </a:rPr>
              <a:t>16</a:t>
            </a:r>
            <a:r>
              <a:rPr lang="nl-NL" dirty="0" smtClean="0">
                <a:solidFill>
                  <a:srgbClr val="339933"/>
                </a:solidFill>
              </a:rPr>
              <a:t> </a:t>
            </a:r>
            <a:endParaRPr lang="nl-NL" dirty="0">
              <a:solidFill>
                <a:srgbClr val="339933"/>
              </a:solidFill>
            </a:endParaRPr>
          </a:p>
        </p:txBody>
      </p:sp>
      <p:sp>
        <p:nvSpPr>
          <p:cNvPr id="55" name="Word_26-1"/>
          <p:cNvSpPr txBox="1"/>
          <p:nvPr/>
        </p:nvSpPr>
        <p:spPr>
          <a:xfrm>
            <a:off x="3596788" y="4316437"/>
            <a:ext cx="37029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>
                <a:solidFill>
                  <a:srgbClr val="339933"/>
                </a:solidFill>
              </a:rPr>
              <a:t>5</a:t>
            </a:r>
            <a:r>
              <a:rPr lang="nl-NL" baseline="30000" dirty="0" smtClean="0">
                <a:solidFill>
                  <a:srgbClr val="339933"/>
                </a:solidFill>
              </a:rPr>
              <a:t>2</a:t>
            </a:r>
            <a:r>
              <a:rPr lang="nl-NL" dirty="0" smtClean="0">
                <a:solidFill>
                  <a:srgbClr val="339933"/>
                </a:solidFill>
              </a:rPr>
              <a:t> </a:t>
            </a:r>
            <a:endParaRPr lang="nl-NL" dirty="0">
              <a:solidFill>
                <a:srgbClr val="339933"/>
              </a:solidFill>
            </a:endParaRPr>
          </a:p>
        </p:txBody>
      </p:sp>
      <p:sp>
        <p:nvSpPr>
          <p:cNvPr id="56" name="Word_26-2"/>
          <p:cNvSpPr txBox="1"/>
          <p:nvPr/>
        </p:nvSpPr>
        <p:spPr>
          <a:xfrm>
            <a:off x="4028836" y="4316437"/>
            <a:ext cx="26449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>
                <a:solidFill>
                  <a:srgbClr val="339933"/>
                </a:solidFill>
              </a:rPr>
              <a:t>= </a:t>
            </a:r>
            <a:endParaRPr lang="nl-NL" dirty="0">
              <a:solidFill>
                <a:srgbClr val="339933"/>
              </a:solidFill>
            </a:endParaRPr>
          </a:p>
        </p:txBody>
      </p:sp>
      <p:sp>
        <p:nvSpPr>
          <p:cNvPr id="57" name="Word_26-3"/>
          <p:cNvSpPr txBox="1"/>
          <p:nvPr/>
        </p:nvSpPr>
        <p:spPr>
          <a:xfrm>
            <a:off x="4316868" y="4316437"/>
            <a:ext cx="39914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>
                <a:solidFill>
                  <a:srgbClr val="339933"/>
                </a:solidFill>
              </a:rPr>
              <a:t>25</a:t>
            </a:r>
            <a:r>
              <a:rPr lang="nl-NL" dirty="0" smtClean="0">
                <a:solidFill>
                  <a:srgbClr val="339933"/>
                </a:solidFill>
              </a:rPr>
              <a:t> </a:t>
            </a:r>
            <a:endParaRPr lang="nl-NL" dirty="0">
              <a:solidFill>
                <a:srgbClr val="339933"/>
              </a:solidFill>
            </a:endParaRPr>
          </a:p>
        </p:txBody>
      </p:sp>
      <p:sp>
        <p:nvSpPr>
          <p:cNvPr id="52" name="Word_32-1"/>
          <p:cNvSpPr txBox="1"/>
          <p:nvPr/>
        </p:nvSpPr>
        <p:spPr>
          <a:xfrm>
            <a:off x="2099345" y="5617815"/>
            <a:ext cx="995465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langste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3" name="Word_32-2"/>
          <p:cNvSpPr txBox="1"/>
          <p:nvPr/>
        </p:nvSpPr>
        <p:spPr>
          <a:xfrm>
            <a:off x="3114665" y="5617384"/>
            <a:ext cx="665247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zijde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4" name="Word_32-3"/>
          <p:cNvSpPr txBox="1"/>
          <p:nvPr/>
        </p:nvSpPr>
        <p:spPr>
          <a:xfrm>
            <a:off x="3813094" y="5631631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8" name="Word_32-4"/>
          <p:cNvSpPr txBox="1"/>
          <p:nvPr/>
        </p:nvSpPr>
        <p:spPr>
          <a:xfrm>
            <a:off x="3226550" y="5607347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59" name="Word_32-5"/>
          <p:cNvSpPr txBox="1"/>
          <p:nvPr/>
        </p:nvSpPr>
        <p:spPr>
          <a:xfrm>
            <a:off x="3311510" y="5607347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 </a:t>
            </a:r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Word_32-6"/>
              <p:cNvSpPr txBox="1"/>
              <p:nvPr/>
            </p:nvSpPr>
            <p:spPr>
              <a:xfrm>
                <a:off x="4094967" y="5589240"/>
                <a:ext cx="581249" cy="463973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400"/>
                </a:lvl1pPr>
              </a:lstStyle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2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nl-NL" sz="22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41</m:t>
                        </m:r>
                      </m:e>
                    </m:rad>
                  </m:oMath>
                </a14:m>
                <a:r>
                  <a:rPr lang="nl-NL" dirty="0" smtClean="0"/>
                  <a:t> </a:t>
                </a:r>
                <a:endParaRPr lang="nl-NL" dirty="0"/>
              </a:p>
            </p:txBody>
          </p:sp>
        </mc:Choice>
        <mc:Fallback xmlns="">
          <p:sp>
            <p:nvSpPr>
              <p:cNvPr id="60" name="Word_32-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4967" y="5589240"/>
                <a:ext cx="581249" cy="463973"/>
              </a:xfrm>
              <a:prstGeom prst="rect">
                <a:avLst/>
              </a:prstGeom>
              <a:blipFill rotWithShape="1">
                <a:blip r:embed="rId4"/>
                <a:stretch>
                  <a:fillRect r="-105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Word_32-8"/>
          <p:cNvSpPr txBox="1"/>
          <p:nvPr/>
        </p:nvSpPr>
        <p:spPr>
          <a:xfrm>
            <a:off x="4809524" y="5631631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63" name="Word_32-9"/>
          <p:cNvSpPr txBox="1"/>
          <p:nvPr/>
        </p:nvSpPr>
        <p:spPr>
          <a:xfrm>
            <a:off x="5173662" y="5607347"/>
            <a:ext cx="91050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6,40… </a:t>
            </a:r>
            <a:endParaRPr lang="nl-NL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8" name="TextBox 3077"/>
              <p:cNvSpPr txBox="1"/>
              <p:nvPr/>
            </p:nvSpPr>
            <p:spPr>
              <a:xfrm>
                <a:off x="1998762" y="6049432"/>
                <a:ext cx="177324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 smtClean="0"/>
                  <a:t>AB</a:t>
                </a:r>
                <a:r>
                  <a:rPr lang="en-US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  <a:ea typeface="Cambria Math"/>
                      </a:rPr>
                      <m:t>≈</m:t>
                    </m:r>
                  </m:oMath>
                </a14:m>
                <a:r>
                  <a:rPr lang="en-US" sz="2200" dirty="0" smtClean="0"/>
                  <a:t> 6,4 cm</a:t>
                </a:r>
                <a:endParaRPr lang="nl-NL" sz="2200" dirty="0"/>
              </a:p>
            </p:txBody>
          </p:sp>
        </mc:Choice>
        <mc:Fallback xmlns="">
          <p:sp>
            <p:nvSpPr>
              <p:cNvPr id="3078" name="TextBox 30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8762" y="6049432"/>
                <a:ext cx="1773242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4467" t="-7042" r="-3436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80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81" name="Rectangle 80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2" name="Isosceles Triangle 81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3" name="Oval 82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83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5" name="TextBox 84"/>
          <p:cNvSpPr txBox="1"/>
          <p:nvPr/>
        </p:nvSpPr>
        <p:spPr>
          <a:xfrm>
            <a:off x="6156176" y="206084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6,4 cm</a:t>
            </a:r>
            <a:endParaRPr lang="nl-NL" dirty="0"/>
          </a:p>
        </p:txBody>
      </p:sp>
      <p:sp>
        <p:nvSpPr>
          <p:cNvPr id="64" name="TextBox 18"/>
          <p:cNvSpPr txBox="1"/>
          <p:nvPr/>
        </p:nvSpPr>
        <p:spPr>
          <a:xfrm>
            <a:off x="378768" y="2060848"/>
            <a:ext cx="16046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 smtClean="0"/>
              <a:t>Aanpak</a:t>
            </a:r>
            <a:endParaRPr lang="en-US" sz="2200" i="1" dirty="0" smtClean="0"/>
          </a:p>
        </p:txBody>
      </p:sp>
      <p:sp>
        <p:nvSpPr>
          <p:cNvPr id="2" name="Rechthoek 1"/>
          <p:cNvSpPr/>
          <p:nvPr/>
        </p:nvSpPr>
        <p:spPr>
          <a:xfrm>
            <a:off x="378768" y="2511044"/>
            <a:ext cx="34034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1</a:t>
            </a:r>
            <a:r>
              <a:rPr lang="nl-NL" sz="2200" dirty="0"/>
              <a:t> Maak een werkschema.</a:t>
            </a:r>
          </a:p>
        </p:txBody>
      </p:sp>
      <p:sp>
        <p:nvSpPr>
          <p:cNvPr id="65" name="TextBox 18"/>
          <p:cNvSpPr txBox="1"/>
          <p:nvPr/>
        </p:nvSpPr>
        <p:spPr>
          <a:xfrm>
            <a:off x="2006760" y="3862209"/>
            <a:ext cx="2707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/>
              <a:t>Werkschema</a:t>
            </a:r>
            <a:endParaRPr lang="en-US" sz="2200" b="1" dirty="0" smtClean="0"/>
          </a:p>
        </p:txBody>
      </p:sp>
      <p:sp>
        <p:nvSpPr>
          <p:cNvPr id="66" name="TextBox 18"/>
          <p:cNvSpPr txBox="1"/>
          <p:nvPr/>
        </p:nvSpPr>
        <p:spPr>
          <a:xfrm>
            <a:off x="375099" y="3286145"/>
            <a:ext cx="1867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 smtClean="0"/>
              <a:t>Uitwerking</a:t>
            </a:r>
            <a:endParaRPr lang="en-US" sz="2200" i="1" dirty="0" smtClean="0"/>
          </a:p>
        </p:txBody>
      </p:sp>
      <p:sp>
        <p:nvSpPr>
          <p:cNvPr id="72" name="Oval 47"/>
          <p:cNvSpPr>
            <a:spLocks noChangeAspect="1"/>
          </p:cNvSpPr>
          <p:nvPr/>
        </p:nvSpPr>
        <p:spPr>
          <a:xfrm>
            <a:off x="1052048" y="5718705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Oval 47"/>
          <p:cNvSpPr>
            <a:spLocks noChangeAspect="1"/>
          </p:cNvSpPr>
          <p:nvPr/>
        </p:nvSpPr>
        <p:spPr>
          <a:xfrm>
            <a:off x="1052016" y="4998625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Oval 47"/>
          <p:cNvSpPr>
            <a:spLocks noChangeAspect="1"/>
          </p:cNvSpPr>
          <p:nvPr/>
        </p:nvSpPr>
        <p:spPr>
          <a:xfrm>
            <a:off x="1052016" y="427854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Rechthoek 76"/>
          <p:cNvSpPr/>
          <p:nvPr/>
        </p:nvSpPr>
        <p:spPr>
          <a:xfrm>
            <a:off x="395536" y="2515543"/>
            <a:ext cx="434606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/>
              <a:t>2</a:t>
            </a:r>
            <a:r>
              <a:rPr lang="nl-NL" sz="2200" dirty="0" smtClean="0"/>
              <a:t> Zoek uit of je een korte zijde of </a:t>
            </a:r>
            <a:br>
              <a:rPr lang="nl-NL" sz="2200" dirty="0" smtClean="0"/>
            </a:br>
            <a:r>
              <a:rPr lang="nl-NL" sz="2200" dirty="0" smtClean="0"/>
              <a:t>de langste zijde gaat bereken.</a:t>
            </a:r>
            <a:endParaRPr lang="nl-NL" sz="2200" dirty="0"/>
          </a:p>
        </p:txBody>
      </p:sp>
      <p:sp>
        <p:nvSpPr>
          <p:cNvPr id="86" name="Rechthoek 85"/>
          <p:cNvSpPr/>
          <p:nvPr/>
        </p:nvSpPr>
        <p:spPr>
          <a:xfrm>
            <a:off x="395536" y="2515543"/>
            <a:ext cx="41910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/>
              <a:t>2</a:t>
            </a:r>
            <a:r>
              <a:rPr lang="nl-NL" sz="2200" dirty="0" smtClean="0"/>
              <a:t> Zet daar een vraagteken voor.</a:t>
            </a:r>
            <a:endParaRPr lang="nl-NL" sz="2200" dirty="0"/>
          </a:p>
        </p:txBody>
      </p:sp>
      <p:sp>
        <p:nvSpPr>
          <p:cNvPr id="87" name="Word_32-9"/>
          <p:cNvSpPr txBox="1"/>
          <p:nvPr/>
        </p:nvSpPr>
        <p:spPr>
          <a:xfrm>
            <a:off x="1835696" y="5132809"/>
            <a:ext cx="24205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?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88" name="Rechthoek 87"/>
          <p:cNvSpPr/>
          <p:nvPr/>
        </p:nvSpPr>
        <p:spPr>
          <a:xfrm>
            <a:off x="394685" y="2511946"/>
            <a:ext cx="56637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/>
              <a:t>3</a:t>
            </a:r>
            <a:r>
              <a:rPr lang="nl-NL" sz="2200" dirty="0" smtClean="0"/>
              <a:t> Bereken de kwadraten van de twee zijden</a:t>
            </a:r>
            <a:br>
              <a:rPr lang="nl-NL" sz="2200" dirty="0" smtClean="0"/>
            </a:br>
            <a:r>
              <a:rPr lang="nl-NL" sz="2200" dirty="0" smtClean="0"/>
              <a:t> die je weet en vul ze in.</a:t>
            </a:r>
            <a:endParaRPr lang="nl-NL" sz="2200" dirty="0"/>
          </a:p>
        </p:txBody>
      </p:sp>
      <p:sp>
        <p:nvSpPr>
          <p:cNvPr id="89" name="TextBox 38"/>
          <p:cNvSpPr txBox="1"/>
          <p:nvPr/>
        </p:nvSpPr>
        <p:spPr>
          <a:xfrm>
            <a:off x="2915816" y="4331196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25</a:t>
            </a:r>
            <a:endParaRPr lang="nl-NL" sz="2200" dirty="0"/>
          </a:p>
        </p:txBody>
      </p:sp>
      <p:sp>
        <p:nvSpPr>
          <p:cNvPr id="90" name="TextBox 39"/>
          <p:cNvSpPr txBox="1"/>
          <p:nvPr/>
        </p:nvSpPr>
        <p:spPr>
          <a:xfrm>
            <a:off x="2915816" y="4734669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16</a:t>
            </a:r>
            <a:endParaRPr lang="nl-NL" sz="2200" dirty="0"/>
          </a:p>
        </p:txBody>
      </p:sp>
      <p:sp>
        <p:nvSpPr>
          <p:cNvPr id="91" name="Rechthoek 90"/>
          <p:cNvSpPr/>
          <p:nvPr/>
        </p:nvSpPr>
        <p:spPr>
          <a:xfrm>
            <a:off x="385160" y="2492896"/>
            <a:ext cx="489589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4</a:t>
            </a:r>
            <a:r>
              <a:rPr lang="nl-NL" sz="2200" dirty="0" smtClean="0"/>
              <a:t> Bereken het ontbrekende kwadraat.</a:t>
            </a:r>
            <a:endParaRPr lang="nl-NL" sz="2200" dirty="0"/>
          </a:p>
        </p:txBody>
      </p:sp>
      <p:cxnSp>
        <p:nvCxnSpPr>
          <p:cNvPr id="92" name="Straight Connector 34"/>
          <p:cNvCxnSpPr/>
          <p:nvPr/>
        </p:nvCxnSpPr>
        <p:spPr>
          <a:xfrm flipV="1">
            <a:off x="2076163" y="5185767"/>
            <a:ext cx="1487725" cy="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94" name="Rectangle 80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5" name="Isosceles Triangle 81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6" name="Oval 82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7" name="Oval 83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98" name="TextBox 41"/>
          <p:cNvSpPr txBox="1"/>
          <p:nvPr/>
        </p:nvSpPr>
        <p:spPr>
          <a:xfrm>
            <a:off x="3707904" y="4922118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+</a:t>
            </a:r>
            <a:endParaRPr lang="nl-NL" sz="2400" dirty="0"/>
          </a:p>
        </p:txBody>
      </p:sp>
      <p:sp>
        <p:nvSpPr>
          <p:cNvPr id="99" name="TextBox 37"/>
          <p:cNvSpPr txBox="1"/>
          <p:nvPr/>
        </p:nvSpPr>
        <p:spPr>
          <a:xfrm>
            <a:off x="2915816" y="517624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41</a:t>
            </a:r>
            <a:endParaRPr lang="nl-NL" sz="2200" dirty="0"/>
          </a:p>
        </p:txBody>
      </p:sp>
      <p:sp>
        <p:nvSpPr>
          <p:cNvPr id="100" name="Rechthoek 99"/>
          <p:cNvSpPr/>
          <p:nvPr/>
        </p:nvSpPr>
        <p:spPr>
          <a:xfrm>
            <a:off x="397251" y="2511946"/>
            <a:ext cx="51780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5</a:t>
            </a:r>
            <a:r>
              <a:rPr lang="nl-NL" sz="2200" dirty="0" smtClean="0"/>
              <a:t> Bereken de lengte van de derde zijde.</a:t>
            </a:r>
            <a:br>
              <a:rPr lang="nl-NL" sz="2200" dirty="0" smtClean="0"/>
            </a:b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101" name="TextBox 17"/>
          <p:cNvSpPr txBox="1"/>
          <p:nvPr/>
        </p:nvSpPr>
        <p:spPr>
          <a:xfrm>
            <a:off x="378768" y="521266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grpSp>
        <p:nvGrpSpPr>
          <p:cNvPr id="102" name="Group 9"/>
          <p:cNvGrpSpPr>
            <a:grpSpLocks noChangeAspect="1"/>
          </p:cNvGrpSpPr>
          <p:nvPr/>
        </p:nvGrpSpPr>
        <p:grpSpPr>
          <a:xfrm rot="5400000" flipV="1">
            <a:off x="8142944" y="1224934"/>
            <a:ext cx="157361" cy="157361"/>
            <a:chOff x="4572000" y="2685108"/>
            <a:chExt cx="720080" cy="720080"/>
          </a:xfrm>
        </p:grpSpPr>
        <p:cxnSp>
          <p:nvCxnSpPr>
            <p:cNvPr id="103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3362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4" grpId="0"/>
      <p:bldP spid="34" grpId="0" animBg="1"/>
      <p:bldP spid="24" grpId="0"/>
      <p:bldP spid="37" grpId="0"/>
      <p:bldP spid="25" grpId="0"/>
      <p:bldP spid="38" grpId="0"/>
      <p:bldP spid="38" grpId="1"/>
      <p:bldP spid="39" grpId="0"/>
      <p:bldP spid="39" grpId="1"/>
      <p:bldP spid="40" grpId="0"/>
      <p:bldP spid="40" grpId="1"/>
      <p:bldP spid="42" grpId="0"/>
      <p:bldP spid="42" grpId="1"/>
      <p:bldP spid="47" grpId="0"/>
      <p:bldP spid="47" grpId="1"/>
      <p:bldP spid="48" grpId="0"/>
      <p:bldP spid="48" grpId="1"/>
      <p:bldP spid="49" grpId="0"/>
      <p:bldP spid="49" grpId="1"/>
      <p:bldP spid="55" grpId="0"/>
      <p:bldP spid="55" grpId="1"/>
      <p:bldP spid="56" grpId="0"/>
      <p:bldP spid="56" grpId="1"/>
      <p:bldP spid="57" grpId="0"/>
      <p:bldP spid="57" grpId="1"/>
      <p:bldP spid="52" grpId="0"/>
      <p:bldP spid="53" grpId="0"/>
      <p:bldP spid="54" grpId="0"/>
      <p:bldP spid="60" grpId="0" animBg="1"/>
      <p:bldP spid="62" grpId="0"/>
      <p:bldP spid="63" grpId="0"/>
      <p:bldP spid="3078" grpId="0"/>
      <p:bldP spid="78" grpId="0" animBg="1"/>
      <p:bldP spid="79" grpId="0"/>
      <p:bldP spid="85" grpId="0"/>
      <p:bldP spid="64" grpId="0"/>
      <p:bldP spid="2" grpId="0"/>
      <p:bldP spid="2" grpId="1"/>
      <p:bldP spid="65" grpId="0"/>
      <p:bldP spid="66" grpId="0"/>
      <p:bldP spid="72" grpId="0" animBg="1"/>
      <p:bldP spid="75" grpId="0" animBg="1"/>
      <p:bldP spid="76" grpId="0" animBg="1"/>
      <p:bldP spid="77" grpId="0"/>
      <p:bldP spid="77" grpId="1"/>
      <p:bldP spid="86" grpId="0"/>
      <p:bldP spid="86" grpId="1"/>
      <p:bldP spid="87" grpId="0"/>
      <p:bldP spid="88" grpId="0"/>
      <p:bldP spid="88" grpId="1"/>
      <p:bldP spid="89" grpId="0"/>
      <p:bldP spid="90" grpId="0"/>
      <p:bldP spid="91" grpId="0"/>
      <p:bldP spid="91" grpId="1"/>
      <p:bldP spid="98" grpId="0"/>
      <p:bldP spid="99" grpId="0"/>
      <p:bldP spid="100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29</TotalTime>
  <Words>233</Words>
  <Application>Microsoft Office PowerPoint</Application>
  <PresentationFormat>Diavoorstelling (4:3)</PresentationFormat>
  <Paragraphs>82</Paragraphs>
  <Slides>4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André van Vleeren</cp:lastModifiedBy>
  <cp:revision>40</cp:revision>
  <dcterms:created xsi:type="dcterms:W3CDTF">2014-05-07T10:51:25Z</dcterms:created>
  <dcterms:modified xsi:type="dcterms:W3CDTF">2015-11-24T09:05:52Z</dcterms:modified>
</cp:coreProperties>
</file>