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31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97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900"/>
    <a:srgbClr val="BCDEB4"/>
    <a:srgbClr val="FFFF99"/>
    <a:srgbClr val="CCFFCC"/>
    <a:srgbClr val="00FFFF"/>
    <a:srgbClr val="99CCFF"/>
    <a:srgbClr val="FFFFCC"/>
    <a:srgbClr val="99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0107" autoAdjust="0"/>
  </p:normalViewPr>
  <p:slideViewPr>
    <p:cSldViewPr snapToObjects="1">
      <p:cViewPr>
        <p:scale>
          <a:sx n="64" d="100"/>
          <a:sy n="64" d="100"/>
        </p:scale>
        <p:origin x="-354" y="-72"/>
      </p:cViewPr>
      <p:guideLst>
        <p:guide orient="horz" pos="39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8235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06696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131840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>
                <a:latin typeface="Arial Black" pitchFamily="34" charset="0"/>
              </a:rPr>
              <a:t>2</a:t>
            </a:r>
            <a:r>
              <a:rPr lang="nl-NL" sz="2400" b="1" smtClean="0">
                <a:latin typeface="Arial Black" pitchFamily="34" charset="0"/>
              </a:rPr>
              <a:t> VMBO-KGT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3.4 </a:t>
            </a:r>
            <a:r>
              <a:rPr lang="nl-NL" sz="2400" dirty="0">
                <a:latin typeface="+mn-lt"/>
              </a:rPr>
              <a:t>D</a:t>
            </a:r>
            <a:r>
              <a:rPr lang="nl-NL" sz="2400" dirty="0" smtClean="0">
                <a:latin typeface="+mn-lt"/>
              </a:rPr>
              <a:t>e Stelling van Pythagoras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K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orte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zijde</a:t>
            </a:r>
            <a:r>
              <a:rPr lang="en-US" sz="2400" b="1" dirty="0" smtClean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 smtClean="0">
                <a:solidFill>
                  <a:srgbClr val="D60093"/>
                </a:solidFill>
                <a:latin typeface="+mn-lt"/>
              </a:rPr>
              <a:t>berekenen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Vrije vorm 22"/>
          <p:cNvSpPr/>
          <p:nvPr/>
        </p:nvSpPr>
        <p:spPr>
          <a:xfrm>
            <a:off x="4096072" y="836712"/>
            <a:ext cx="4724400" cy="1371600"/>
          </a:xfrm>
          <a:custGeom>
            <a:avLst/>
            <a:gdLst>
              <a:gd name="connsiteX0" fmla="*/ 0 w 4724400"/>
              <a:gd name="connsiteY0" fmla="*/ 1371600 h 1371600"/>
              <a:gd name="connsiteX1" fmla="*/ 4724400 w 4724400"/>
              <a:gd name="connsiteY1" fmla="*/ 1371600 h 1371600"/>
              <a:gd name="connsiteX2" fmla="*/ 400050 w 4724400"/>
              <a:gd name="connsiteY2" fmla="*/ 0 h 1371600"/>
              <a:gd name="connsiteX3" fmla="*/ 0 w 4724400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4400" h="1371600">
                <a:moveTo>
                  <a:pt x="0" y="1371600"/>
                </a:moveTo>
                <a:lnTo>
                  <a:pt x="4724400" y="1371600"/>
                </a:lnTo>
                <a:lnTo>
                  <a:pt x="400050" y="0"/>
                </a:lnTo>
                <a:lnTo>
                  <a:pt x="0" y="1371600"/>
                </a:lnTo>
                <a:close/>
              </a:path>
            </a:pathLst>
          </a:custGeom>
          <a:solidFill>
            <a:srgbClr val="BCDEB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7" name="Group 57"/>
          <p:cNvGrpSpPr/>
          <p:nvPr/>
        </p:nvGrpSpPr>
        <p:grpSpPr>
          <a:xfrm>
            <a:off x="467544" y="4014244"/>
            <a:ext cx="8021788" cy="2625457"/>
            <a:chOff x="467544" y="4013448"/>
            <a:chExt cx="8421291" cy="1575792"/>
          </a:xfrm>
        </p:grpSpPr>
        <p:grpSp>
          <p:nvGrpSpPr>
            <p:cNvPr id="68" name="Group 58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0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1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9" name="Straight Connector 59"/>
            <p:cNvCxnSpPr/>
            <p:nvPr/>
          </p:nvCxnSpPr>
          <p:spPr>
            <a:xfrm>
              <a:off x="1669765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Korte zijde berekenen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728833" y="210149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718654" y="2132856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B</a:t>
            </a:r>
            <a:endParaRPr lang="nl-NL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160881" y="519063"/>
            <a:ext cx="453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</a:t>
            </a:r>
            <a:endParaRPr lang="nl-NL" sz="24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906711" y="218604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14" name="TextBox 13"/>
          <p:cNvSpPr txBox="1"/>
          <p:nvPr/>
        </p:nvSpPr>
        <p:spPr>
          <a:xfrm rot="1036848">
            <a:off x="6393129" y="11247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nl-NL" dirty="0"/>
          </a:p>
        </p:txBody>
      </p:sp>
      <p:sp>
        <p:nvSpPr>
          <p:cNvPr id="15" name="TextBox 14"/>
          <p:cNvSpPr txBox="1"/>
          <p:nvPr/>
        </p:nvSpPr>
        <p:spPr>
          <a:xfrm rot="17206554">
            <a:off x="3806082" y="1279028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 cm</a:t>
            </a:r>
            <a:endParaRPr lang="nl-NL" dirty="0"/>
          </a:p>
        </p:txBody>
      </p:sp>
      <p:sp>
        <p:nvSpPr>
          <p:cNvPr id="19" name="TextBox 18"/>
          <p:cNvSpPr txBox="1"/>
          <p:nvPr/>
        </p:nvSpPr>
        <p:spPr>
          <a:xfrm>
            <a:off x="378768" y="836712"/>
            <a:ext cx="354295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 smtClean="0"/>
              <a:t>Opgave</a:t>
            </a:r>
            <a:endParaRPr lang="en-US" sz="2200" i="1" dirty="0" smtClean="0"/>
          </a:p>
          <a:p>
            <a:r>
              <a:rPr lang="en-US" sz="2200" dirty="0" err="1" smtClean="0"/>
              <a:t>Bereken</a:t>
            </a:r>
            <a:r>
              <a:rPr lang="en-US" sz="2200" dirty="0" smtClean="0"/>
              <a:t> de </a:t>
            </a:r>
            <a:r>
              <a:rPr lang="en-US" sz="2200" dirty="0" err="1" smtClean="0"/>
              <a:t>korte</a:t>
            </a:r>
            <a:r>
              <a:rPr lang="en-US" sz="2200" dirty="0" smtClean="0"/>
              <a:t> </a:t>
            </a:r>
            <a:r>
              <a:rPr lang="en-US" sz="2200" dirty="0" err="1" smtClean="0"/>
              <a:t>zijde</a:t>
            </a:r>
            <a:r>
              <a:rPr lang="en-US" sz="2200" dirty="0" smtClean="0"/>
              <a:t> </a:t>
            </a:r>
            <a:r>
              <a:rPr lang="en-US" sz="2200" i="1" dirty="0" smtClean="0"/>
              <a:t>BC</a:t>
            </a:r>
            <a:r>
              <a:rPr lang="en-US" sz="2200" dirty="0" smtClean="0"/>
              <a:t>.</a:t>
            </a:r>
          </a:p>
          <a:p>
            <a:r>
              <a:rPr lang="en-US" sz="2200" dirty="0" err="1" smtClean="0"/>
              <a:t>Rond</a:t>
            </a:r>
            <a:r>
              <a:rPr lang="en-US" sz="2200" dirty="0" smtClean="0"/>
              <a:t> </a:t>
            </a:r>
            <a:r>
              <a:rPr lang="en-US" sz="2200" dirty="0" err="1" smtClean="0"/>
              <a:t>af</a:t>
            </a:r>
            <a:r>
              <a:rPr lang="en-US" sz="2200" dirty="0" smtClean="0"/>
              <a:t> op </a:t>
            </a:r>
            <a:r>
              <a:rPr lang="en-US" sz="2200" dirty="0" err="1" smtClean="0"/>
              <a:t>één</a:t>
            </a:r>
            <a:r>
              <a:rPr lang="en-US" sz="2200" dirty="0" smtClean="0"/>
              <a:t> </a:t>
            </a:r>
            <a:r>
              <a:rPr lang="en-US" sz="2200" dirty="0" err="1" smtClean="0"/>
              <a:t>decimaal</a:t>
            </a:r>
            <a:r>
              <a:rPr lang="en-US" sz="2200" dirty="0" smtClean="0"/>
              <a:t>.</a:t>
            </a:r>
            <a:endParaRPr lang="nl-NL" sz="2200" dirty="0"/>
          </a:p>
        </p:txBody>
      </p:sp>
      <p:sp>
        <p:nvSpPr>
          <p:cNvPr id="33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34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korte zijde"/>
          <p:cNvSpPr txBox="1"/>
          <p:nvPr/>
        </p:nvSpPr>
        <p:spPr>
          <a:xfrm>
            <a:off x="2006760" y="4321146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 smtClean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37" name="korte zijde2"/>
          <p:cNvSpPr txBox="1"/>
          <p:nvPr/>
        </p:nvSpPr>
        <p:spPr>
          <a:xfrm>
            <a:off x="2006760" y="4717451"/>
            <a:ext cx="7889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kz</a:t>
            </a:r>
            <a:r>
              <a:rPr lang="en-US" sz="2200" baseline="30000" dirty="0" smtClean="0"/>
              <a:t>2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sp>
        <p:nvSpPr>
          <p:cNvPr id="25" name="TextBox 24"/>
          <p:cNvSpPr txBox="1"/>
          <p:nvPr/>
        </p:nvSpPr>
        <p:spPr>
          <a:xfrm>
            <a:off x="2006760" y="5157192"/>
            <a:ext cx="7104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200" dirty="0" smtClean="0"/>
              <a:t>lz</a:t>
            </a:r>
            <a:r>
              <a:rPr lang="en-US" sz="2200" baseline="30000" dirty="0" smtClean="0"/>
              <a:t>2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=</a:t>
            </a:r>
            <a:endParaRPr lang="nl-NL" sz="22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2123728" y="5179116"/>
            <a:ext cx="1249961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55421" y="514105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55421" y="432114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2855421" y="4717451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</a:t>
            </a:r>
            <a:endParaRPr lang="nl-NL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3547614" y="4945409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+</a:t>
            </a:r>
            <a:endParaRPr lang="nl-NL" sz="2400" dirty="0"/>
          </a:p>
        </p:txBody>
      </p:sp>
      <p:sp>
        <p:nvSpPr>
          <p:cNvPr id="47" name="Word_26-1"/>
          <p:cNvSpPr txBox="1"/>
          <p:nvPr/>
        </p:nvSpPr>
        <p:spPr>
          <a:xfrm>
            <a:off x="4230671" y="5161523"/>
            <a:ext cx="346249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6600"/>
                </a:solidFill>
              </a:rPr>
              <a:t>8</a:t>
            </a:r>
            <a:r>
              <a:rPr lang="nl-NL" sz="2200" baseline="30000" dirty="0" smtClean="0">
                <a:solidFill>
                  <a:srgbClr val="006600"/>
                </a:solidFill>
              </a:rPr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8" name="Word_26-2"/>
          <p:cNvSpPr txBox="1"/>
          <p:nvPr/>
        </p:nvSpPr>
        <p:spPr>
          <a:xfrm>
            <a:off x="4658673" y="5199583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>
                <a:solidFill>
                  <a:srgbClr val="006600"/>
                </a:solidFill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9" name="Word_26-3"/>
          <p:cNvSpPr txBox="1"/>
          <p:nvPr/>
        </p:nvSpPr>
        <p:spPr>
          <a:xfrm>
            <a:off x="4892932" y="5167092"/>
            <a:ext cx="39914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>
                <a:solidFill>
                  <a:srgbClr val="006600"/>
                </a:solidFill>
              </a:rPr>
              <a:t>64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5" name="Word_26-1"/>
          <p:cNvSpPr txBox="1"/>
          <p:nvPr/>
        </p:nvSpPr>
        <p:spPr>
          <a:xfrm>
            <a:off x="4283968" y="4316437"/>
            <a:ext cx="37029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>
                <a:solidFill>
                  <a:srgbClr val="006600"/>
                </a:solidFill>
              </a:rPr>
              <a:t>3</a:t>
            </a:r>
            <a:r>
              <a:rPr lang="nl-NL" baseline="30000" dirty="0" smtClean="0">
                <a:solidFill>
                  <a:srgbClr val="006600"/>
                </a:solidFill>
              </a:rPr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6" name="Word_26-2"/>
          <p:cNvSpPr txBox="1"/>
          <p:nvPr/>
        </p:nvSpPr>
        <p:spPr>
          <a:xfrm>
            <a:off x="4716016" y="4316437"/>
            <a:ext cx="26449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>
                <a:solidFill>
                  <a:srgbClr val="006600"/>
                </a:solidFill>
              </a:rPr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7" name="Word_26-3"/>
          <p:cNvSpPr txBox="1"/>
          <p:nvPr/>
        </p:nvSpPr>
        <p:spPr>
          <a:xfrm>
            <a:off x="5004048" y="4316437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>
                <a:solidFill>
                  <a:srgbClr val="006600"/>
                </a:solidFill>
              </a:rPr>
              <a:t>9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2" name="Word_32-1"/>
          <p:cNvSpPr txBox="1"/>
          <p:nvPr/>
        </p:nvSpPr>
        <p:spPr>
          <a:xfrm>
            <a:off x="2099345" y="5617815"/>
            <a:ext cx="71333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korte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3" name="Word_32-2"/>
          <p:cNvSpPr txBox="1"/>
          <p:nvPr/>
        </p:nvSpPr>
        <p:spPr>
          <a:xfrm>
            <a:off x="2826633" y="5617384"/>
            <a:ext cx="665247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zijde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4" name="Word_32-3"/>
          <p:cNvSpPr txBox="1"/>
          <p:nvPr/>
        </p:nvSpPr>
        <p:spPr>
          <a:xfrm>
            <a:off x="3491880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58" name="Word_32-4"/>
          <p:cNvSpPr txBox="1"/>
          <p:nvPr/>
        </p:nvSpPr>
        <p:spPr>
          <a:xfrm>
            <a:off x="322655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59" name="Word_32-5"/>
          <p:cNvSpPr txBox="1"/>
          <p:nvPr/>
        </p:nvSpPr>
        <p:spPr>
          <a:xfrm>
            <a:off x="3311510" y="5607347"/>
            <a:ext cx="84960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Word_32-6"/>
              <p:cNvSpPr txBox="1"/>
              <p:nvPr/>
            </p:nvSpPr>
            <p:spPr>
              <a:xfrm>
                <a:off x="3773753" y="5589240"/>
                <a:ext cx="581249" cy="466281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400"/>
                </a:lvl1pPr>
              </a:lstStyle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20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nl-NL" sz="22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55</m:t>
                        </m:r>
                      </m:e>
                    </m:rad>
                  </m:oMath>
                </a14:m>
                <a:r>
                  <a:rPr lang="nl-NL" dirty="0" smtClean="0"/>
                  <a:t> </a:t>
                </a:r>
                <a:endParaRPr lang="nl-NL" dirty="0"/>
              </a:p>
            </p:txBody>
          </p:sp>
        </mc:Choice>
        <mc:Fallback xmlns="">
          <p:sp>
            <p:nvSpPr>
              <p:cNvPr id="60" name="Word_32-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3753" y="5589240"/>
                <a:ext cx="581249" cy="466281"/>
              </a:xfrm>
              <a:prstGeom prst="rect">
                <a:avLst/>
              </a:prstGeom>
              <a:blipFill rotWithShape="1">
                <a:blip r:embed="rId4"/>
                <a:stretch>
                  <a:fillRect r="-2105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Word_32-8"/>
          <p:cNvSpPr txBox="1"/>
          <p:nvPr/>
        </p:nvSpPr>
        <p:spPr>
          <a:xfrm>
            <a:off x="4488310" y="5631631"/>
            <a:ext cx="250068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=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63" name="Word_32-9"/>
          <p:cNvSpPr txBox="1"/>
          <p:nvPr/>
        </p:nvSpPr>
        <p:spPr>
          <a:xfrm>
            <a:off x="4788024" y="5607347"/>
            <a:ext cx="91050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 smtClean="0"/>
              <a:t>7,41… </a:t>
            </a:r>
            <a:endParaRPr lang="nl-NL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8" name="TextBox 3077"/>
              <p:cNvSpPr txBox="1"/>
              <p:nvPr/>
            </p:nvSpPr>
            <p:spPr>
              <a:xfrm>
                <a:off x="1998762" y="6049432"/>
                <a:ext cx="178927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/>
                  <a:t>BC</a:t>
                </a:r>
                <a:r>
                  <a:rPr lang="en-US" sz="2200" dirty="0" smtClean="0"/>
                  <a:t>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  <a:ea typeface="Cambria Math"/>
                      </a:rPr>
                      <m:t>≈</m:t>
                    </m:r>
                  </m:oMath>
                </a14:m>
                <a:r>
                  <a:rPr lang="en-US" sz="2200" dirty="0" smtClean="0"/>
                  <a:t> 7,4 cm</a:t>
                </a:r>
                <a:endParaRPr lang="nl-NL" sz="2200" dirty="0"/>
              </a:p>
            </p:txBody>
          </p:sp>
        </mc:Choice>
        <mc:Fallback xmlns="">
          <p:sp>
            <p:nvSpPr>
              <p:cNvPr id="3078" name="TextBox 307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762" y="6049432"/>
                <a:ext cx="1789272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437" t="-7042" r="-3754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9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grpSp>
        <p:nvGrpSpPr>
          <p:cNvPr id="80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81" name="Rectangle 80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2" name="Isosceles Triangle 81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3" name="Oval 82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5" name="TextBox 84"/>
          <p:cNvSpPr txBox="1"/>
          <p:nvPr/>
        </p:nvSpPr>
        <p:spPr>
          <a:xfrm rot="1028693">
            <a:off x="6214936" y="117381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  <a:r>
              <a:rPr lang="en-US" dirty="0" smtClean="0"/>
              <a:t>,4 cm</a:t>
            </a:r>
            <a:endParaRPr lang="nl-NL" dirty="0"/>
          </a:p>
        </p:txBody>
      </p:sp>
      <p:sp>
        <p:nvSpPr>
          <p:cNvPr id="64" name="TextBox 18"/>
          <p:cNvSpPr txBox="1"/>
          <p:nvPr/>
        </p:nvSpPr>
        <p:spPr>
          <a:xfrm>
            <a:off x="378768" y="2060848"/>
            <a:ext cx="16046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Aanpak</a:t>
            </a:r>
            <a:endParaRPr lang="en-US" sz="2200" i="1" dirty="0" smtClean="0"/>
          </a:p>
        </p:txBody>
      </p:sp>
      <p:sp>
        <p:nvSpPr>
          <p:cNvPr id="2" name="Rechthoek 1"/>
          <p:cNvSpPr/>
          <p:nvPr/>
        </p:nvSpPr>
        <p:spPr>
          <a:xfrm>
            <a:off x="378768" y="2511044"/>
            <a:ext cx="66832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1</a:t>
            </a:r>
            <a:r>
              <a:rPr lang="nl-NL" sz="2200" dirty="0"/>
              <a:t> Maak een </a:t>
            </a:r>
            <a:r>
              <a:rPr lang="nl-NL" sz="2200" dirty="0" smtClean="0"/>
              <a:t>werkschema en vul alles in wat je weet.</a:t>
            </a:r>
            <a:endParaRPr lang="nl-NL" sz="2200" dirty="0"/>
          </a:p>
        </p:txBody>
      </p:sp>
      <p:sp>
        <p:nvSpPr>
          <p:cNvPr id="66" name="TextBox 18"/>
          <p:cNvSpPr txBox="1"/>
          <p:nvPr/>
        </p:nvSpPr>
        <p:spPr>
          <a:xfrm>
            <a:off x="375099" y="3286145"/>
            <a:ext cx="1867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err="1" smtClean="0"/>
              <a:t>Uitwerking</a:t>
            </a:r>
            <a:endParaRPr lang="en-US" sz="2200" i="1" dirty="0" smtClean="0"/>
          </a:p>
        </p:txBody>
      </p:sp>
      <p:sp>
        <p:nvSpPr>
          <p:cNvPr id="72" name="Oval 47"/>
          <p:cNvSpPr>
            <a:spLocks noChangeAspect="1"/>
          </p:cNvSpPr>
          <p:nvPr/>
        </p:nvSpPr>
        <p:spPr>
          <a:xfrm>
            <a:off x="1052048" y="593472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47"/>
          <p:cNvSpPr>
            <a:spLocks noChangeAspect="1"/>
          </p:cNvSpPr>
          <p:nvPr/>
        </p:nvSpPr>
        <p:spPr>
          <a:xfrm>
            <a:off x="1052016" y="521464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l 47"/>
          <p:cNvSpPr>
            <a:spLocks noChangeAspect="1"/>
          </p:cNvSpPr>
          <p:nvPr/>
        </p:nvSpPr>
        <p:spPr>
          <a:xfrm>
            <a:off x="1052016" y="449456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7" name="Rechthoek 76"/>
          <p:cNvSpPr/>
          <p:nvPr/>
        </p:nvSpPr>
        <p:spPr>
          <a:xfrm>
            <a:off x="395536" y="2492896"/>
            <a:ext cx="45352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1</a:t>
            </a:r>
            <a:r>
              <a:rPr lang="nl-NL" sz="2200" dirty="0" smtClean="0"/>
              <a:t> Zet een vraagteken voor de zijde</a:t>
            </a:r>
            <a:br>
              <a:rPr lang="nl-NL" sz="2200" dirty="0" smtClean="0"/>
            </a:br>
            <a:r>
              <a:rPr lang="nl-NL" sz="2200" dirty="0" smtClean="0"/>
              <a:t> die je moet berekenen.</a:t>
            </a:r>
            <a:endParaRPr lang="nl-NL" sz="2200" dirty="0"/>
          </a:p>
        </p:txBody>
      </p:sp>
      <p:sp>
        <p:nvSpPr>
          <p:cNvPr id="86" name="Rechthoek 85"/>
          <p:cNvSpPr/>
          <p:nvPr/>
        </p:nvSpPr>
        <p:spPr>
          <a:xfrm>
            <a:off x="395536" y="2515543"/>
            <a:ext cx="332494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 smtClean="0"/>
              <a:t>2</a:t>
            </a:r>
            <a:r>
              <a:rPr lang="nl-NL" sz="2200" dirty="0" smtClean="0"/>
              <a:t> Bereken de kwadraten.</a:t>
            </a:r>
            <a:endParaRPr lang="nl-NL" sz="2200" dirty="0"/>
          </a:p>
        </p:txBody>
      </p:sp>
      <p:sp>
        <p:nvSpPr>
          <p:cNvPr id="87" name="Word_32-9"/>
          <p:cNvSpPr txBox="1"/>
          <p:nvPr/>
        </p:nvSpPr>
        <p:spPr>
          <a:xfrm>
            <a:off x="1835696" y="4691236"/>
            <a:ext cx="242054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?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8" name="Rechthoek 87"/>
          <p:cNvSpPr/>
          <p:nvPr/>
        </p:nvSpPr>
        <p:spPr>
          <a:xfrm>
            <a:off x="394685" y="2511946"/>
            <a:ext cx="502092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 smtClean="0"/>
              <a:t>Bereken ook het onbekende kwadraat.</a:t>
            </a:r>
            <a:endParaRPr lang="nl-NL" sz="2200" dirty="0"/>
          </a:p>
        </p:txBody>
      </p:sp>
      <p:sp>
        <p:nvSpPr>
          <p:cNvPr id="89" name="TextBox 38"/>
          <p:cNvSpPr txBox="1"/>
          <p:nvPr/>
        </p:nvSpPr>
        <p:spPr>
          <a:xfrm>
            <a:off x="2912895" y="433119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9</a:t>
            </a:r>
            <a:endParaRPr lang="nl-NL" sz="2200" dirty="0"/>
          </a:p>
        </p:txBody>
      </p:sp>
      <p:sp>
        <p:nvSpPr>
          <p:cNvPr id="90" name="TextBox 39"/>
          <p:cNvSpPr txBox="1"/>
          <p:nvPr/>
        </p:nvSpPr>
        <p:spPr>
          <a:xfrm>
            <a:off x="2843808" y="4734669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5</a:t>
            </a:r>
            <a:r>
              <a:rPr lang="en-US" sz="2200" dirty="0"/>
              <a:t>5</a:t>
            </a:r>
            <a:endParaRPr lang="nl-NL" sz="2200" dirty="0"/>
          </a:p>
        </p:txBody>
      </p:sp>
      <p:sp>
        <p:nvSpPr>
          <p:cNvPr id="91" name="Rechthoek 90"/>
          <p:cNvSpPr/>
          <p:nvPr/>
        </p:nvSpPr>
        <p:spPr>
          <a:xfrm>
            <a:off x="385160" y="2492896"/>
            <a:ext cx="379462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b="1" dirty="0"/>
              <a:t>3</a:t>
            </a:r>
            <a:r>
              <a:rPr lang="nl-NL" sz="2200" dirty="0" smtClean="0"/>
              <a:t> Bereken de lengte van </a:t>
            </a:r>
            <a:r>
              <a:rPr lang="nl-NL" sz="2200" i="1" dirty="0" smtClean="0"/>
              <a:t>BC</a:t>
            </a:r>
            <a:r>
              <a:rPr lang="nl-NL" sz="2200" dirty="0" smtClean="0"/>
              <a:t>.</a:t>
            </a:r>
            <a:endParaRPr lang="nl-NL" sz="2200" dirty="0"/>
          </a:p>
        </p:txBody>
      </p:sp>
      <p:sp>
        <p:nvSpPr>
          <p:cNvPr id="99" name="TextBox 37"/>
          <p:cNvSpPr txBox="1"/>
          <p:nvPr/>
        </p:nvSpPr>
        <p:spPr>
          <a:xfrm>
            <a:off x="2843808" y="517624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64</a:t>
            </a:r>
            <a:endParaRPr lang="nl-NL" sz="2200" dirty="0"/>
          </a:p>
        </p:txBody>
      </p:sp>
      <p:sp>
        <p:nvSpPr>
          <p:cNvPr id="73" name="TextBox 17"/>
          <p:cNvSpPr txBox="1"/>
          <p:nvPr/>
        </p:nvSpPr>
        <p:spPr>
          <a:xfrm>
            <a:off x="378768" y="505247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 rot="6459128">
            <a:off x="4488269" y="869887"/>
            <a:ext cx="132110" cy="132110"/>
            <a:chOff x="4572000" y="2685108"/>
            <a:chExt cx="720080" cy="72008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403830" y="4732984"/>
            <a:ext cx="2776158" cy="430887"/>
            <a:chOff x="5436096" y="4797152"/>
            <a:chExt cx="2776158" cy="430887"/>
          </a:xfrm>
        </p:grpSpPr>
        <p:sp>
          <p:nvSpPr>
            <p:cNvPr id="4" name="Tekstvak 3"/>
            <p:cNvSpPr txBox="1"/>
            <p:nvPr/>
          </p:nvSpPr>
          <p:spPr>
            <a:xfrm>
              <a:off x="6285552" y="4797152"/>
              <a:ext cx="1926702" cy="430887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l-NL" sz="2200" dirty="0" smtClean="0">
                  <a:solidFill>
                    <a:srgbClr val="006600"/>
                  </a:solidFill>
                </a:rPr>
                <a:t>64 - 9 = 55</a:t>
              </a:r>
              <a:endParaRPr lang="nl-NL" sz="2200" dirty="0">
                <a:solidFill>
                  <a:srgbClr val="006600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4" idx="1"/>
            </p:cNvCxnSpPr>
            <p:nvPr/>
          </p:nvCxnSpPr>
          <p:spPr>
            <a:xfrm flipH="1" flipV="1">
              <a:off x="5436096" y="4998625"/>
              <a:ext cx="849456" cy="139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Afbeelding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1291" y="5326972"/>
            <a:ext cx="1540548" cy="64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62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14" grpId="0"/>
      <p:bldP spid="34" grpId="0" animBg="1"/>
      <p:bldP spid="24" grpId="0"/>
      <p:bldP spid="37" grpId="0"/>
      <p:bldP spid="25" grpId="0"/>
      <p:bldP spid="38" grpId="0"/>
      <p:bldP spid="38" grpId="1"/>
      <p:bldP spid="39" grpId="0"/>
      <p:bldP spid="39" grpId="1"/>
      <p:bldP spid="40" grpId="0"/>
      <p:bldP spid="40" grpId="1"/>
      <p:bldP spid="42" grpId="0"/>
      <p:bldP spid="47" grpId="0"/>
      <p:bldP spid="47" grpId="1"/>
      <p:bldP spid="48" grpId="0"/>
      <p:bldP spid="48" grpId="1"/>
      <p:bldP spid="49" grpId="0"/>
      <p:bldP spid="49" grpId="1"/>
      <p:bldP spid="55" grpId="0"/>
      <p:bldP spid="55" grpId="1"/>
      <p:bldP spid="56" grpId="0"/>
      <p:bldP spid="56" grpId="1"/>
      <p:bldP spid="57" grpId="0"/>
      <p:bldP spid="57" grpId="1"/>
      <p:bldP spid="52" grpId="0"/>
      <p:bldP spid="53" grpId="0"/>
      <p:bldP spid="54" grpId="0"/>
      <p:bldP spid="60" grpId="0" animBg="1"/>
      <p:bldP spid="62" grpId="0"/>
      <p:bldP spid="63" grpId="0"/>
      <p:bldP spid="3078" grpId="0"/>
      <p:bldP spid="78" grpId="0" animBg="1"/>
      <p:bldP spid="79" grpId="0"/>
      <p:bldP spid="85" grpId="0"/>
      <p:bldP spid="64" grpId="0"/>
      <p:bldP spid="2" grpId="0"/>
      <p:bldP spid="2" grpId="1"/>
      <p:bldP spid="66" grpId="0"/>
      <p:bldP spid="72" grpId="0" animBg="1"/>
      <p:bldP spid="75" grpId="0" animBg="1"/>
      <p:bldP spid="76" grpId="0" animBg="1"/>
      <p:bldP spid="77" grpId="0"/>
      <p:bldP spid="77" grpId="1"/>
      <p:bldP spid="86" grpId="0"/>
      <p:bldP spid="86" grpId="1"/>
      <p:bldP spid="87" grpId="0"/>
      <p:bldP spid="88" grpId="0"/>
      <p:bldP spid="88" grpId="1"/>
      <p:bldP spid="89" grpId="0"/>
      <p:bldP spid="90" grpId="0"/>
      <p:bldP spid="91" grpId="0"/>
      <p:bldP spid="99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33</TotalTime>
  <Words>131</Words>
  <Application>Microsoft Office PowerPoint</Application>
  <PresentationFormat>Diavoorstelling (4:3)</PresentationFormat>
  <Paragraphs>56</Paragraphs>
  <Slides>2</Slides>
  <Notes>2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André van Vleeren</cp:lastModifiedBy>
  <cp:revision>45</cp:revision>
  <dcterms:created xsi:type="dcterms:W3CDTF">2014-05-07T10:51:25Z</dcterms:created>
  <dcterms:modified xsi:type="dcterms:W3CDTF">2015-11-24T09:04:22Z</dcterms:modified>
</cp:coreProperties>
</file>