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22" r:id="rId2"/>
    <p:sldId id="331" r:id="rId3"/>
    <p:sldId id="332" r:id="rId4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DEB4"/>
    <a:srgbClr val="FFFF99"/>
    <a:srgbClr val="CCFFCC"/>
    <a:srgbClr val="00FFFF"/>
    <a:srgbClr val="99CCFF"/>
    <a:srgbClr val="FFFFCC"/>
    <a:srgbClr val="9999FF"/>
    <a:srgbClr val="6699FF"/>
    <a:srgbClr val="FF9966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7" autoAdjust="0"/>
    <p:restoredTop sz="86397" autoAdjust="0"/>
  </p:normalViewPr>
  <p:slideViewPr>
    <p:cSldViewPr snapToObjects="1">
      <p:cViewPr>
        <p:scale>
          <a:sx n="98" d="100"/>
          <a:sy n="98" d="100"/>
        </p:scale>
        <p:origin x="732" y="5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 smtClean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baseline="0" dirty="0" smtClean="0">
              <a:latin typeface="Arial" pitchFamily="34" charset="0"/>
            </a:endParaRPr>
          </a:p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0.png"/><Relationship Id="rId4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3131840" y="3954460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latin typeface="Arial Black" pitchFamily="34" charset="0"/>
              </a:rPr>
              <a:t>2</a:t>
            </a:r>
            <a:r>
              <a:rPr lang="nl-NL" sz="2400" b="1" dirty="0" smtClean="0">
                <a:latin typeface="Arial Black" pitchFamily="34" charset="0"/>
              </a:rPr>
              <a:t> VMBO-KGT </a:t>
            </a:r>
            <a:r>
              <a:rPr lang="nl-NL" sz="2400" b="1" dirty="0">
                <a:latin typeface="Arial Black" pitchFamily="34" charset="0"/>
              </a:rPr>
              <a:t>deel </a:t>
            </a:r>
            <a:r>
              <a:rPr lang="nl-NL" sz="2400" b="1" dirty="0" smtClean="0">
                <a:latin typeface="Arial Black" pitchFamily="34" charset="0"/>
              </a:rPr>
              <a:t>1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 smtClean="0">
                <a:latin typeface="Arial Black" pitchFamily="34" charset="0"/>
              </a:rPr>
              <a:t>3.5 </a:t>
            </a:r>
            <a:r>
              <a:rPr lang="nl-NL" sz="2400" dirty="0" smtClean="0">
                <a:latin typeface="+mn-lt"/>
              </a:rPr>
              <a:t>Pythagoras gebruiken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 err="1" smtClean="0">
                <a:solidFill>
                  <a:srgbClr val="D60093"/>
                </a:solidFill>
                <a:latin typeface="+mn-lt"/>
              </a:rPr>
              <a:t>Hulplijnen</a:t>
            </a:r>
            <a:endParaRPr lang="nl-NL" sz="24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Hulplijnen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3" name="Noordhoff"/>
          <p:cNvSpPr txBox="1"/>
          <p:nvPr/>
        </p:nvSpPr>
        <p:spPr>
          <a:xfrm>
            <a:off x="7140995" y="642359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34" name="Bedek: Noordhoff"/>
          <p:cNvSpPr/>
          <p:nvPr/>
        </p:nvSpPr>
        <p:spPr>
          <a:xfrm>
            <a:off x="7180704" y="717027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9" name="Word_32-5"/>
          <p:cNvSpPr txBox="1"/>
          <p:nvPr/>
        </p:nvSpPr>
        <p:spPr>
          <a:xfrm>
            <a:off x="3311510" y="5607347"/>
            <a:ext cx="84960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79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grpSp>
        <p:nvGrpSpPr>
          <p:cNvPr id="80" name="Animatie icoon"/>
          <p:cNvGrpSpPr>
            <a:grpSpLocks noChangeAspect="1"/>
          </p:cNvGrpSpPr>
          <p:nvPr/>
        </p:nvGrpSpPr>
        <p:grpSpPr>
          <a:xfrm>
            <a:off x="8574129" y="6398250"/>
            <a:ext cx="440378" cy="360000"/>
            <a:chOff x="5076056" y="174576"/>
            <a:chExt cx="3276364" cy="2678360"/>
          </a:xfrm>
        </p:grpSpPr>
        <p:sp>
          <p:nvSpPr>
            <p:cNvPr id="81" name="Rectangle 80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2" name="Isosceles Triangle 81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3" name="Oval 82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4" name="Oval 83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73" name="TextBox 18"/>
          <p:cNvSpPr txBox="1"/>
          <p:nvPr/>
        </p:nvSpPr>
        <p:spPr>
          <a:xfrm>
            <a:off x="416668" y="3980552"/>
            <a:ext cx="418332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>
                <a:solidFill>
                  <a:srgbClr val="0070C0"/>
                </a:solidFill>
              </a:rPr>
              <a:t>Wat is de hoogte van de tent?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92" name="TextBox 18"/>
          <p:cNvSpPr txBox="1"/>
          <p:nvPr/>
        </p:nvSpPr>
        <p:spPr>
          <a:xfrm>
            <a:off x="416668" y="4437112"/>
            <a:ext cx="511603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Teken een </a:t>
            </a:r>
            <a:r>
              <a:rPr lang="nl-NL" sz="2200" b="1" dirty="0" smtClean="0"/>
              <a:t>hulplijn</a:t>
            </a:r>
            <a:r>
              <a:rPr lang="nl-NL" sz="2200" dirty="0" smtClean="0"/>
              <a:t> om een rechthoekige driehoek te krijgen.</a:t>
            </a:r>
            <a:endParaRPr lang="nl-NL" sz="2200" dirty="0"/>
          </a:p>
        </p:txBody>
      </p:sp>
      <p:grpSp>
        <p:nvGrpSpPr>
          <p:cNvPr id="93" name="Volgende slide icoon"/>
          <p:cNvGrpSpPr/>
          <p:nvPr/>
        </p:nvGrpSpPr>
        <p:grpSpPr>
          <a:xfrm>
            <a:off x="8604448" y="6539479"/>
            <a:ext cx="395064" cy="180020"/>
            <a:chOff x="2610762" y="4509120"/>
            <a:chExt cx="395064" cy="180020"/>
          </a:xfrm>
        </p:grpSpPr>
        <p:sp>
          <p:nvSpPr>
            <p:cNvPr id="94" name="Isosceles Triangle 31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95" name="Isosceles Triangle 32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pic>
        <p:nvPicPr>
          <p:cNvPr id="27" name="Afbeelding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7502" y="763346"/>
            <a:ext cx="3458781" cy="289299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2202" y="107736"/>
            <a:ext cx="2351264" cy="3969336"/>
          </a:xfrm>
          <a:prstGeom prst="rect">
            <a:avLst/>
          </a:prstGeom>
        </p:spPr>
      </p:pic>
      <p:cxnSp>
        <p:nvCxnSpPr>
          <p:cNvPr id="28" name="Rechte verbindingslijn 16"/>
          <p:cNvCxnSpPr/>
          <p:nvPr/>
        </p:nvCxnSpPr>
        <p:spPr>
          <a:xfrm flipH="1">
            <a:off x="4578523" y="1628800"/>
            <a:ext cx="913" cy="1799299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Group 9"/>
          <p:cNvGrpSpPr>
            <a:grpSpLocks noChangeAspect="1"/>
          </p:cNvGrpSpPr>
          <p:nvPr/>
        </p:nvGrpSpPr>
        <p:grpSpPr>
          <a:xfrm rot="16200000" flipV="1">
            <a:off x="4579436" y="3260419"/>
            <a:ext cx="157361" cy="157361"/>
            <a:chOff x="4572000" y="2685108"/>
            <a:chExt cx="720080" cy="720080"/>
          </a:xfrm>
        </p:grpSpPr>
        <p:cxnSp>
          <p:nvCxnSpPr>
            <p:cNvPr id="30" name="Straight Connector 10"/>
            <p:cNvCxnSpPr/>
            <p:nvPr/>
          </p:nvCxnSpPr>
          <p:spPr>
            <a:xfrm>
              <a:off x="4572000" y="2708920"/>
              <a:ext cx="720080" cy="0"/>
            </a:xfrm>
            <a:prstGeom prst="line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11"/>
            <p:cNvCxnSpPr/>
            <p:nvPr/>
          </p:nvCxnSpPr>
          <p:spPr>
            <a:xfrm flipV="1">
              <a:off x="5273973" y="2685108"/>
              <a:ext cx="0" cy="720080"/>
            </a:xfrm>
            <a:prstGeom prst="line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33624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4" grpId="0" animBg="1"/>
      <p:bldP spid="79" grpId="0"/>
      <p:bldP spid="73" grpId="0"/>
      <p:bldP spid="9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roup 57"/>
          <p:cNvGrpSpPr/>
          <p:nvPr/>
        </p:nvGrpSpPr>
        <p:grpSpPr>
          <a:xfrm>
            <a:off x="467544" y="3613666"/>
            <a:ext cx="8021788" cy="3026036"/>
            <a:chOff x="467544" y="4013448"/>
            <a:chExt cx="8421291" cy="1575792"/>
          </a:xfrm>
        </p:grpSpPr>
        <p:grpSp>
          <p:nvGrpSpPr>
            <p:cNvPr id="68" name="Group 58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70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71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69" name="Straight Connector 59"/>
            <p:cNvCxnSpPr/>
            <p:nvPr/>
          </p:nvCxnSpPr>
          <p:spPr>
            <a:xfrm>
              <a:off x="1669765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Hulplijnen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378768" y="836712"/>
            <a:ext cx="412645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 smtClean="0"/>
              <a:t>Opgave</a:t>
            </a:r>
            <a:endParaRPr lang="en-US" sz="2200" i="1" dirty="0" smtClean="0"/>
          </a:p>
          <a:p>
            <a:r>
              <a:rPr lang="en-US" sz="2200" dirty="0" err="1" smtClean="0"/>
              <a:t>Bereken</a:t>
            </a:r>
            <a:r>
              <a:rPr lang="en-US" sz="2200" dirty="0" smtClean="0"/>
              <a:t> de </a:t>
            </a:r>
            <a:r>
              <a:rPr lang="en-US" sz="2200" dirty="0" err="1" smtClean="0"/>
              <a:t>hoogte</a:t>
            </a:r>
            <a:r>
              <a:rPr lang="en-US" sz="2200" dirty="0" smtClean="0"/>
              <a:t> van de tent.</a:t>
            </a:r>
          </a:p>
        </p:txBody>
      </p:sp>
      <p:sp>
        <p:nvSpPr>
          <p:cNvPr id="33" name="Noordhoff"/>
          <p:cNvSpPr txBox="1"/>
          <p:nvPr/>
        </p:nvSpPr>
        <p:spPr>
          <a:xfrm>
            <a:off x="7140995" y="642359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34" name="Bedek: Noordhoff"/>
          <p:cNvSpPr/>
          <p:nvPr/>
        </p:nvSpPr>
        <p:spPr>
          <a:xfrm>
            <a:off x="7180704" y="717027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korte zijde"/>
          <p:cNvSpPr txBox="1"/>
          <p:nvPr/>
        </p:nvSpPr>
        <p:spPr>
          <a:xfrm>
            <a:off x="2006760" y="4321146"/>
            <a:ext cx="78899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kz</a:t>
            </a:r>
            <a:r>
              <a:rPr lang="en-US" sz="2200" baseline="30000" dirty="0" smtClean="0"/>
              <a:t>2 </a:t>
            </a:r>
            <a:r>
              <a:rPr lang="en-US" sz="2200" dirty="0" smtClean="0"/>
              <a:t>=</a:t>
            </a:r>
            <a:endParaRPr lang="nl-NL" sz="2200" dirty="0"/>
          </a:p>
        </p:txBody>
      </p:sp>
      <p:sp>
        <p:nvSpPr>
          <p:cNvPr id="37" name="korte zijde2"/>
          <p:cNvSpPr txBox="1"/>
          <p:nvPr/>
        </p:nvSpPr>
        <p:spPr>
          <a:xfrm>
            <a:off x="2006760" y="4717451"/>
            <a:ext cx="78899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kz</a:t>
            </a:r>
            <a:r>
              <a:rPr lang="en-US" sz="2200" baseline="30000" dirty="0"/>
              <a:t>2 </a:t>
            </a:r>
            <a:r>
              <a:rPr lang="en-US" sz="2200" dirty="0" smtClean="0"/>
              <a:t>=</a:t>
            </a:r>
            <a:endParaRPr lang="nl-NL" sz="2200" dirty="0"/>
          </a:p>
        </p:txBody>
      </p:sp>
      <p:sp>
        <p:nvSpPr>
          <p:cNvPr id="25" name="TextBox 24"/>
          <p:cNvSpPr txBox="1"/>
          <p:nvPr/>
        </p:nvSpPr>
        <p:spPr>
          <a:xfrm>
            <a:off x="2006760" y="5157192"/>
            <a:ext cx="71045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200" dirty="0" smtClean="0"/>
              <a:t>lz</a:t>
            </a:r>
            <a:r>
              <a:rPr lang="en-US" sz="2200" baseline="30000" dirty="0" smtClean="0"/>
              <a:t>2</a:t>
            </a:r>
            <a:r>
              <a:rPr lang="en-US" sz="2200" baseline="-25000" dirty="0" smtClean="0"/>
              <a:t> </a:t>
            </a:r>
            <a:r>
              <a:rPr lang="en-US" sz="2200" dirty="0" smtClean="0"/>
              <a:t>=</a:t>
            </a:r>
            <a:endParaRPr lang="nl-NL" sz="2200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2146509" y="5179116"/>
            <a:ext cx="1541903" cy="0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3063576" y="5141056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…</a:t>
            </a:r>
            <a:endParaRPr lang="nl-NL" sz="2400" dirty="0"/>
          </a:p>
        </p:txBody>
      </p:sp>
      <p:sp>
        <p:nvSpPr>
          <p:cNvPr id="39" name="TextBox 38"/>
          <p:cNvSpPr txBox="1"/>
          <p:nvPr/>
        </p:nvSpPr>
        <p:spPr>
          <a:xfrm>
            <a:off x="3071445" y="4321146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…</a:t>
            </a:r>
            <a:endParaRPr lang="nl-NL" sz="2400" dirty="0"/>
          </a:p>
        </p:txBody>
      </p:sp>
      <p:sp>
        <p:nvSpPr>
          <p:cNvPr id="40" name="TextBox 39"/>
          <p:cNvSpPr txBox="1"/>
          <p:nvPr/>
        </p:nvSpPr>
        <p:spPr>
          <a:xfrm>
            <a:off x="3071445" y="4717451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…</a:t>
            </a:r>
            <a:endParaRPr lang="nl-NL" sz="2400" dirty="0"/>
          </a:p>
        </p:txBody>
      </p:sp>
      <p:sp>
        <p:nvSpPr>
          <p:cNvPr id="42" name="TextBox 41"/>
          <p:cNvSpPr txBox="1"/>
          <p:nvPr/>
        </p:nvSpPr>
        <p:spPr>
          <a:xfrm>
            <a:off x="3851920" y="4927679"/>
            <a:ext cx="364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+</a:t>
            </a:r>
            <a:endParaRPr lang="nl-NL" sz="2400" dirty="0"/>
          </a:p>
        </p:txBody>
      </p:sp>
      <p:sp>
        <p:nvSpPr>
          <p:cNvPr id="52" name="Word_32-1"/>
          <p:cNvSpPr txBox="1"/>
          <p:nvPr/>
        </p:nvSpPr>
        <p:spPr>
          <a:xfrm>
            <a:off x="2099345" y="5617815"/>
            <a:ext cx="713337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korte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53" name="Word_32-2"/>
          <p:cNvSpPr txBox="1"/>
          <p:nvPr/>
        </p:nvSpPr>
        <p:spPr>
          <a:xfrm>
            <a:off x="2826633" y="5617384"/>
            <a:ext cx="665247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zijde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54" name="Word_32-3"/>
          <p:cNvSpPr txBox="1"/>
          <p:nvPr/>
        </p:nvSpPr>
        <p:spPr>
          <a:xfrm>
            <a:off x="3491880" y="5631631"/>
            <a:ext cx="250068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=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58" name="Word_32-4"/>
          <p:cNvSpPr txBox="1"/>
          <p:nvPr/>
        </p:nvSpPr>
        <p:spPr>
          <a:xfrm>
            <a:off x="3226550" y="5607347"/>
            <a:ext cx="84960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mtClean="0"/>
              <a:t> </a:t>
            </a:r>
            <a:endParaRPr lang="nl-NL" dirty="0"/>
          </a:p>
        </p:txBody>
      </p:sp>
      <p:sp>
        <p:nvSpPr>
          <p:cNvPr id="59" name="Word_32-5"/>
          <p:cNvSpPr txBox="1"/>
          <p:nvPr/>
        </p:nvSpPr>
        <p:spPr>
          <a:xfrm>
            <a:off x="3311510" y="5607347"/>
            <a:ext cx="84960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dirty="0" smtClean="0"/>
              <a:t> </a:t>
            </a:r>
            <a:endParaRPr lang="nl-N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Word_32-6"/>
              <p:cNvSpPr txBox="1"/>
              <p:nvPr/>
            </p:nvSpPr>
            <p:spPr>
              <a:xfrm>
                <a:off x="3773753" y="5589240"/>
                <a:ext cx="794448" cy="461665"/>
              </a:xfrm>
              <a:prstGeom prst="rect">
                <a:avLst/>
              </a:prstGeom>
              <a:noFill/>
            </p:spPr>
            <p:txBody>
              <a:bodyPr wrap="none" lIns="0" rIns="0" rtlCol="0">
                <a:spAutoFit/>
              </a:bodyPr>
              <a:lstStyle>
                <a:defPPr>
                  <a:defRPr lang="nl-NL"/>
                </a:defPPr>
                <a:lvl1pPr>
                  <a:defRPr sz="2400"/>
                </a:lvl1pPr>
              </a:lstStyle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20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nl-NL" sz="2200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3,77</m:t>
                        </m:r>
                      </m:e>
                    </m:rad>
                  </m:oMath>
                </a14:m>
                <a:r>
                  <a:rPr lang="nl-NL" dirty="0" smtClean="0"/>
                  <a:t> </a:t>
                </a:r>
                <a:endParaRPr lang="nl-NL" dirty="0"/>
              </a:p>
            </p:txBody>
          </p:sp>
        </mc:Choice>
        <mc:Fallback xmlns="">
          <p:sp>
            <p:nvSpPr>
              <p:cNvPr id="60" name="Word_32-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3753" y="5589240"/>
                <a:ext cx="794448" cy="461665"/>
              </a:xfrm>
              <a:prstGeom prst="rect">
                <a:avLst/>
              </a:prstGeom>
              <a:blipFill rotWithShape="1">
                <a:blip r:embed="rId4"/>
                <a:stretch>
                  <a:fillRect r="-1538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Word_32-8"/>
          <p:cNvSpPr txBox="1"/>
          <p:nvPr/>
        </p:nvSpPr>
        <p:spPr>
          <a:xfrm>
            <a:off x="4537956" y="5631631"/>
            <a:ext cx="250068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=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63" name="Word_32-9"/>
          <p:cNvSpPr txBox="1"/>
          <p:nvPr/>
        </p:nvSpPr>
        <p:spPr>
          <a:xfrm>
            <a:off x="4788024" y="5607347"/>
            <a:ext cx="1067600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1,941… </a:t>
            </a:r>
            <a:endParaRPr lang="nl-NL" sz="2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78" name="TextBox 3077"/>
              <p:cNvSpPr txBox="1"/>
              <p:nvPr/>
            </p:nvSpPr>
            <p:spPr>
              <a:xfrm>
                <a:off x="1998762" y="6049432"/>
                <a:ext cx="2828018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err="1"/>
                  <a:t>h</a:t>
                </a:r>
                <a:r>
                  <a:rPr lang="en-US" sz="2200" dirty="0" err="1" smtClean="0"/>
                  <a:t>oogte</a:t>
                </a:r>
                <a:r>
                  <a:rPr lang="en-US" sz="2200" dirty="0" smtClean="0"/>
                  <a:t> tent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/>
                        <a:ea typeface="Cambria Math"/>
                      </a:rPr>
                      <m:t>≈</m:t>
                    </m:r>
                  </m:oMath>
                </a14:m>
                <a:r>
                  <a:rPr lang="en-US" sz="2200" dirty="0" smtClean="0"/>
                  <a:t> 1,94 m</a:t>
                </a:r>
                <a:endParaRPr lang="nl-NL" sz="2200" dirty="0"/>
              </a:p>
            </p:txBody>
          </p:sp>
        </mc:Choice>
        <mc:Fallback xmlns="">
          <p:sp>
            <p:nvSpPr>
              <p:cNvPr id="3078" name="TextBox 30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8762" y="6049432"/>
                <a:ext cx="2828018" cy="430887"/>
              </a:xfrm>
              <a:prstGeom prst="rect">
                <a:avLst/>
              </a:prstGeom>
              <a:blipFill rotWithShape="1">
                <a:blip r:embed="rId5"/>
                <a:stretch>
                  <a:fillRect l="-2802" t="-7042" r="-1724" b="-2816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8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9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grpSp>
        <p:nvGrpSpPr>
          <p:cNvPr id="80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81" name="Rectangle 80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2" name="Isosceles Triangle 81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3" name="Oval 82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4" name="Oval 83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64" name="TextBox 18"/>
          <p:cNvSpPr txBox="1"/>
          <p:nvPr/>
        </p:nvSpPr>
        <p:spPr>
          <a:xfrm>
            <a:off x="378768" y="2060848"/>
            <a:ext cx="160461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 err="1" smtClean="0"/>
              <a:t>Aanpak</a:t>
            </a:r>
            <a:endParaRPr lang="en-US" sz="2200" i="1" dirty="0" smtClean="0"/>
          </a:p>
        </p:txBody>
      </p:sp>
      <p:sp>
        <p:nvSpPr>
          <p:cNvPr id="66" name="TextBox 18"/>
          <p:cNvSpPr txBox="1"/>
          <p:nvPr/>
        </p:nvSpPr>
        <p:spPr>
          <a:xfrm>
            <a:off x="375099" y="3286145"/>
            <a:ext cx="18672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 err="1" smtClean="0"/>
              <a:t>Uitwerking</a:t>
            </a:r>
            <a:endParaRPr lang="en-US" sz="2200" i="1" dirty="0" smtClean="0"/>
          </a:p>
        </p:txBody>
      </p:sp>
      <p:sp>
        <p:nvSpPr>
          <p:cNvPr id="72" name="Oval 47"/>
          <p:cNvSpPr>
            <a:spLocks noChangeAspect="1"/>
          </p:cNvSpPr>
          <p:nvPr/>
        </p:nvSpPr>
        <p:spPr>
          <a:xfrm>
            <a:off x="1052048" y="5718705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5" name="Oval 47"/>
          <p:cNvSpPr>
            <a:spLocks noChangeAspect="1"/>
          </p:cNvSpPr>
          <p:nvPr/>
        </p:nvSpPr>
        <p:spPr>
          <a:xfrm>
            <a:off x="1052016" y="4998625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6" name="Oval 47"/>
          <p:cNvSpPr>
            <a:spLocks noChangeAspect="1"/>
          </p:cNvSpPr>
          <p:nvPr/>
        </p:nvSpPr>
        <p:spPr>
          <a:xfrm>
            <a:off x="1052016" y="4278544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7" name="Rechthoek 76"/>
          <p:cNvSpPr/>
          <p:nvPr/>
        </p:nvSpPr>
        <p:spPr>
          <a:xfrm>
            <a:off x="395536" y="2515543"/>
            <a:ext cx="331052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b="1" dirty="0"/>
              <a:t>2</a:t>
            </a:r>
            <a:r>
              <a:rPr lang="nl-NL" sz="2200" dirty="0" smtClean="0"/>
              <a:t> Zet ook de maten erbij.</a:t>
            </a:r>
            <a:endParaRPr lang="nl-NL" sz="2200" dirty="0"/>
          </a:p>
        </p:txBody>
      </p:sp>
      <p:sp>
        <p:nvSpPr>
          <p:cNvPr id="86" name="Rechthoek 85"/>
          <p:cNvSpPr/>
          <p:nvPr/>
        </p:nvSpPr>
        <p:spPr>
          <a:xfrm>
            <a:off x="390435" y="2465020"/>
            <a:ext cx="479701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b="1" dirty="0" smtClean="0"/>
              <a:t>2</a:t>
            </a:r>
            <a:r>
              <a:rPr lang="nl-NL" sz="2200" dirty="0" smtClean="0"/>
              <a:t> Teken </a:t>
            </a:r>
            <a:r>
              <a:rPr lang="nl-NL" sz="2200" dirty="0"/>
              <a:t>een hulplijn van de top naar </a:t>
            </a:r>
          </a:p>
          <a:p>
            <a:r>
              <a:rPr lang="nl-NL" sz="2200" dirty="0" smtClean="0"/>
              <a:t>beneden</a:t>
            </a:r>
            <a:r>
              <a:rPr lang="nl-NL" sz="2200" dirty="0"/>
              <a:t>. </a:t>
            </a:r>
          </a:p>
        </p:txBody>
      </p:sp>
      <p:sp>
        <p:nvSpPr>
          <p:cNvPr id="87" name="Word_32-9"/>
          <p:cNvSpPr txBox="1"/>
          <p:nvPr/>
        </p:nvSpPr>
        <p:spPr>
          <a:xfrm>
            <a:off x="1835696" y="4691236"/>
            <a:ext cx="242054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?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88" name="Rechthoek 87"/>
          <p:cNvSpPr/>
          <p:nvPr/>
        </p:nvSpPr>
        <p:spPr>
          <a:xfrm>
            <a:off x="405061" y="2511946"/>
            <a:ext cx="531908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b="1" dirty="0"/>
              <a:t>3</a:t>
            </a:r>
            <a:r>
              <a:rPr lang="nl-NL" sz="2200" dirty="0" smtClean="0"/>
              <a:t> Je krijgt twee rechthoekige driehoeken.</a:t>
            </a:r>
            <a:endParaRPr lang="nl-NL" sz="2200" dirty="0"/>
          </a:p>
        </p:txBody>
      </p:sp>
      <p:sp>
        <p:nvSpPr>
          <p:cNvPr id="89" name="TextBox 38"/>
          <p:cNvSpPr txBox="1"/>
          <p:nvPr/>
        </p:nvSpPr>
        <p:spPr>
          <a:xfrm>
            <a:off x="2953916" y="4331196"/>
            <a:ext cx="7344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0,64</a:t>
            </a:r>
            <a:endParaRPr lang="nl-NL" sz="2200" dirty="0"/>
          </a:p>
        </p:txBody>
      </p:sp>
      <p:sp>
        <p:nvSpPr>
          <p:cNvPr id="90" name="TextBox 39"/>
          <p:cNvSpPr txBox="1"/>
          <p:nvPr/>
        </p:nvSpPr>
        <p:spPr>
          <a:xfrm>
            <a:off x="2915816" y="4734669"/>
            <a:ext cx="7344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3,77</a:t>
            </a:r>
            <a:endParaRPr lang="nl-NL" sz="2200" dirty="0"/>
          </a:p>
        </p:txBody>
      </p:sp>
      <p:sp>
        <p:nvSpPr>
          <p:cNvPr id="91" name="Rechthoek 90"/>
          <p:cNvSpPr/>
          <p:nvPr/>
        </p:nvSpPr>
        <p:spPr>
          <a:xfrm>
            <a:off x="395536" y="2492896"/>
            <a:ext cx="557235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b="1" dirty="0" smtClean="0"/>
              <a:t>3</a:t>
            </a:r>
            <a:r>
              <a:rPr lang="nl-NL" sz="2200" dirty="0" smtClean="0"/>
              <a:t> Gebruik de stelling van Pythagoras voor</a:t>
            </a:r>
          </a:p>
          <a:p>
            <a:r>
              <a:rPr lang="nl-NL" sz="2200" dirty="0" smtClean="0"/>
              <a:t>het berekenen van de hoogte van de tent.</a:t>
            </a:r>
            <a:endParaRPr lang="nl-NL" sz="2200" dirty="0"/>
          </a:p>
        </p:txBody>
      </p:sp>
      <p:sp>
        <p:nvSpPr>
          <p:cNvPr id="99" name="TextBox 37"/>
          <p:cNvSpPr txBox="1"/>
          <p:nvPr/>
        </p:nvSpPr>
        <p:spPr>
          <a:xfrm>
            <a:off x="2915816" y="5176242"/>
            <a:ext cx="7344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4,41</a:t>
            </a:r>
            <a:endParaRPr lang="nl-NL" sz="2200" dirty="0"/>
          </a:p>
        </p:txBody>
      </p:sp>
      <p:sp>
        <p:nvSpPr>
          <p:cNvPr id="73" name="TextBox 17"/>
          <p:cNvSpPr txBox="1"/>
          <p:nvPr/>
        </p:nvSpPr>
        <p:spPr>
          <a:xfrm>
            <a:off x="378768" y="529630"/>
            <a:ext cx="14562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>
                <a:solidFill>
                  <a:srgbClr val="D60093"/>
                </a:solidFill>
              </a:rPr>
              <a:t>Voorbeeld</a:t>
            </a:r>
            <a:endParaRPr lang="nl-NL" sz="2200" dirty="0">
              <a:solidFill>
                <a:srgbClr val="D60093"/>
              </a:solidFill>
            </a:endParaRPr>
          </a:p>
        </p:txBody>
      </p:sp>
      <p:sp>
        <p:nvSpPr>
          <p:cNvPr id="74" name="Rechthoek 73"/>
          <p:cNvSpPr/>
          <p:nvPr/>
        </p:nvSpPr>
        <p:spPr>
          <a:xfrm>
            <a:off x="395536" y="2515543"/>
            <a:ext cx="500329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b="1" dirty="0" smtClean="0"/>
              <a:t>2</a:t>
            </a:r>
            <a:r>
              <a:rPr lang="nl-NL" sz="2200" dirty="0" smtClean="0"/>
              <a:t> Deze </a:t>
            </a:r>
            <a:r>
              <a:rPr lang="nl-NL" sz="2200" dirty="0"/>
              <a:t>hulplijn is </a:t>
            </a:r>
            <a:r>
              <a:rPr lang="nl-NL" sz="2200" dirty="0" smtClean="0"/>
              <a:t>de </a:t>
            </a:r>
            <a:r>
              <a:rPr lang="nl-NL" sz="2200" dirty="0"/>
              <a:t>symmetrieas van </a:t>
            </a:r>
            <a:r>
              <a:rPr lang="nl-NL" sz="2200" dirty="0" smtClean="0"/>
              <a:t/>
            </a:r>
            <a:br>
              <a:rPr lang="nl-NL" sz="2200" dirty="0" smtClean="0"/>
            </a:br>
            <a:r>
              <a:rPr lang="nl-NL" sz="2200" dirty="0" smtClean="0"/>
              <a:t>de </a:t>
            </a:r>
            <a:r>
              <a:rPr lang="nl-NL" sz="2200" dirty="0"/>
              <a:t>gelijkbenige driehoek.</a:t>
            </a:r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6914" y="4005189"/>
            <a:ext cx="2281470" cy="2160115"/>
          </a:xfrm>
          <a:prstGeom prst="rect">
            <a:avLst/>
          </a:prstGeom>
        </p:spPr>
      </p:pic>
      <p:sp>
        <p:nvSpPr>
          <p:cNvPr id="14" name="Tekstvak 13"/>
          <p:cNvSpPr txBox="1"/>
          <p:nvPr/>
        </p:nvSpPr>
        <p:spPr>
          <a:xfrm>
            <a:off x="6616787" y="6029538"/>
            <a:ext cx="11955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rgbClr val="FF0000"/>
                </a:solidFill>
              </a:rPr>
              <a:t>1,60 m</a:t>
            </a:r>
            <a:endParaRPr lang="nl-NL" dirty="0">
              <a:solidFill>
                <a:srgbClr val="FF0000"/>
              </a:solidFill>
            </a:endParaRPr>
          </a:p>
        </p:txBody>
      </p:sp>
      <p:cxnSp>
        <p:nvCxnSpPr>
          <p:cNvPr id="85" name="Rechte verbindingslijn 84"/>
          <p:cNvCxnSpPr/>
          <p:nvPr/>
        </p:nvCxnSpPr>
        <p:spPr>
          <a:xfrm>
            <a:off x="6929299" y="4070227"/>
            <a:ext cx="0" cy="1968007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2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93" name="Rectangle 80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4" name="Isosceles Triangle 81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5" name="Oval 82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6" name="Oval 83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20" name="Tekstvak 19"/>
          <p:cNvSpPr txBox="1"/>
          <p:nvPr/>
        </p:nvSpPr>
        <p:spPr>
          <a:xfrm>
            <a:off x="6228184" y="5680298"/>
            <a:ext cx="5614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 smtClean="0"/>
              <a:t>kz</a:t>
            </a:r>
            <a:endParaRPr lang="nl-NL" dirty="0"/>
          </a:p>
        </p:txBody>
      </p:sp>
      <p:grpSp>
        <p:nvGrpSpPr>
          <p:cNvPr id="97" name="Group 9"/>
          <p:cNvGrpSpPr>
            <a:grpSpLocks noChangeAspect="1"/>
          </p:cNvGrpSpPr>
          <p:nvPr/>
        </p:nvGrpSpPr>
        <p:grpSpPr>
          <a:xfrm rot="10800000" flipV="1">
            <a:off x="6774658" y="5886698"/>
            <a:ext cx="144601" cy="144601"/>
            <a:chOff x="4572000" y="2685108"/>
            <a:chExt cx="720080" cy="720080"/>
          </a:xfrm>
        </p:grpSpPr>
        <p:cxnSp>
          <p:nvCxnSpPr>
            <p:cNvPr id="98" name="Straight Connector 10"/>
            <p:cNvCxnSpPr/>
            <p:nvPr/>
          </p:nvCxnSpPr>
          <p:spPr>
            <a:xfrm>
              <a:off x="4572000" y="2708920"/>
              <a:ext cx="720080" cy="0"/>
            </a:xfrm>
            <a:prstGeom prst="line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11"/>
            <p:cNvCxnSpPr/>
            <p:nvPr/>
          </p:nvCxnSpPr>
          <p:spPr>
            <a:xfrm flipV="1">
              <a:off x="5273973" y="2685108"/>
              <a:ext cx="0" cy="720080"/>
            </a:xfrm>
            <a:prstGeom prst="line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1" name="Tekstvak 100"/>
          <p:cNvSpPr txBox="1"/>
          <p:nvPr/>
        </p:nvSpPr>
        <p:spPr>
          <a:xfrm>
            <a:off x="5954732" y="5003884"/>
            <a:ext cx="5614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/>
              <a:t>l</a:t>
            </a:r>
            <a:r>
              <a:rPr lang="nl-NL" dirty="0" err="1" smtClean="0"/>
              <a:t>z</a:t>
            </a:r>
            <a:endParaRPr lang="nl-NL" dirty="0"/>
          </a:p>
        </p:txBody>
      </p:sp>
      <p:sp>
        <p:nvSpPr>
          <p:cNvPr id="102" name="Tekstvak 101"/>
          <p:cNvSpPr txBox="1"/>
          <p:nvPr/>
        </p:nvSpPr>
        <p:spPr>
          <a:xfrm>
            <a:off x="6530796" y="5013176"/>
            <a:ext cx="5614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 smtClean="0"/>
              <a:t>kz</a:t>
            </a:r>
            <a:endParaRPr lang="nl-NL" dirty="0"/>
          </a:p>
        </p:txBody>
      </p:sp>
      <p:sp>
        <p:nvSpPr>
          <p:cNvPr id="103" name="Tekstvak 102"/>
          <p:cNvSpPr txBox="1"/>
          <p:nvPr/>
        </p:nvSpPr>
        <p:spPr>
          <a:xfrm>
            <a:off x="7092280" y="6033070"/>
            <a:ext cx="1039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rgbClr val="FF0000"/>
                </a:solidFill>
              </a:rPr>
              <a:t>0,80 m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104" name="Tekstvak 103"/>
          <p:cNvSpPr txBox="1"/>
          <p:nvPr/>
        </p:nvSpPr>
        <p:spPr>
          <a:xfrm>
            <a:off x="6001886" y="6030813"/>
            <a:ext cx="1097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rgbClr val="FF0000"/>
                </a:solidFill>
              </a:rPr>
              <a:t>0,80 m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49" name="Word_26-3"/>
          <p:cNvSpPr txBox="1"/>
          <p:nvPr/>
        </p:nvSpPr>
        <p:spPr>
          <a:xfrm>
            <a:off x="5910281" y="3827140"/>
            <a:ext cx="533800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1800" dirty="0" smtClean="0">
                <a:solidFill>
                  <a:srgbClr val="00B050"/>
                </a:solidFill>
              </a:rPr>
              <a:t>4,41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55" name="Word_26-1"/>
          <p:cNvSpPr txBox="1"/>
          <p:nvPr/>
        </p:nvSpPr>
        <p:spPr>
          <a:xfrm>
            <a:off x="5233355" y="3835722"/>
            <a:ext cx="490519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1800" dirty="0" smtClean="0">
                <a:solidFill>
                  <a:srgbClr val="00B050"/>
                </a:solidFill>
              </a:rPr>
              <a:t>0,8</a:t>
            </a:r>
            <a:r>
              <a:rPr lang="nl-NL" sz="1800" baseline="30000" dirty="0" smtClean="0">
                <a:solidFill>
                  <a:srgbClr val="00B050"/>
                </a:solidFill>
              </a:rPr>
              <a:t>2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57" name="Word_26-3"/>
          <p:cNvSpPr txBox="1"/>
          <p:nvPr/>
        </p:nvSpPr>
        <p:spPr>
          <a:xfrm>
            <a:off x="5953435" y="3835722"/>
            <a:ext cx="533800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1800" dirty="0" smtClean="0">
                <a:solidFill>
                  <a:srgbClr val="00B050"/>
                </a:solidFill>
              </a:rPr>
              <a:t>0,64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56" name="Word_26-2"/>
          <p:cNvSpPr txBox="1"/>
          <p:nvPr/>
        </p:nvSpPr>
        <p:spPr>
          <a:xfrm>
            <a:off x="5720540" y="3831431"/>
            <a:ext cx="219612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1800" dirty="0" smtClean="0">
                <a:solidFill>
                  <a:srgbClr val="00B050"/>
                </a:solidFill>
              </a:rPr>
              <a:t>=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47" name="Word_26-1"/>
          <p:cNvSpPr txBox="1"/>
          <p:nvPr/>
        </p:nvSpPr>
        <p:spPr>
          <a:xfrm>
            <a:off x="5239122" y="3832374"/>
            <a:ext cx="490519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1800" dirty="0" smtClean="0">
                <a:solidFill>
                  <a:srgbClr val="00B050"/>
                </a:solidFill>
              </a:rPr>
              <a:t>2,1</a:t>
            </a:r>
            <a:r>
              <a:rPr lang="nl-NL" sz="1800" baseline="30000" dirty="0" smtClean="0">
                <a:solidFill>
                  <a:srgbClr val="00B050"/>
                </a:solidFill>
              </a:rPr>
              <a:t>2</a:t>
            </a:r>
            <a:r>
              <a:rPr lang="nl-NL" dirty="0" smtClean="0">
                <a:solidFill>
                  <a:srgbClr val="00B050"/>
                </a:solidFill>
              </a:rPr>
              <a:t> </a:t>
            </a:r>
            <a:endParaRPr lang="nl-NL" dirty="0">
              <a:solidFill>
                <a:srgbClr val="00B050"/>
              </a:solidFill>
            </a:endParaRPr>
          </a:p>
        </p:txBody>
      </p:sp>
      <p:sp>
        <p:nvSpPr>
          <p:cNvPr id="48" name="Word_26-2"/>
          <p:cNvSpPr txBox="1"/>
          <p:nvPr/>
        </p:nvSpPr>
        <p:spPr>
          <a:xfrm>
            <a:off x="5725873" y="3827140"/>
            <a:ext cx="219612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1800" dirty="0" smtClean="0">
                <a:solidFill>
                  <a:srgbClr val="00B050"/>
                </a:solidFill>
              </a:rPr>
              <a:t>=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4" name="Tekstvak 3"/>
          <p:cNvSpPr txBox="1"/>
          <p:nvPr/>
        </p:nvSpPr>
        <p:spPr>
          <a:xfrm>
            <a:off x="4139952" y="3861048"/>
            <a:ext cx="2055626" cy="369332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rgbClr val="00B050"/>
                </a:solidFill>
              </a:rPr>
              <a:t>4,41 – 0,64 =</a:t>
            </a:r>
            <a:endParaRPr lang="nl-NL" dirty="0">
              <a:solidFill>
                <a:srgbClr val="00B050"/>
              </a:solidFill>
            </a:endParaRPr>
          </a:p>
        </p:txBody>
      </p:sp>
      <p:sp>
        <p:nvSpPr>
          <p:cNvPr id="2" name="Rechthoek 1"/>
          <p:cNvSpPr/>
          <p:nvPr/>
        </p:nvSpPr>
        <p:spPr>
          <a:xfrm>
            <a:off x="378768" y="2511044"/>
            <a:ext cx="582082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b="1" dirty="0"/>
              <a:t>1</a:t>
            </a:r>
            <a:r>
              <a:rPr lang="nl-NL" sz="2200" dirty="0"/>
              <a:t> Maak een </a:t>
            </a:r>
            <a:r>
              <a:rPr lang="nl-NL" sz="2200" dirty="0" smtClean="0"/>
              <a:t>schets </a:t>
            </a:r>
            <a:r>
              <a:rPr lang="nl-NL" sz="2200" dirty="0"/>
              <a:t>van de voorkant </a:t>
            </a:r>
            <a:endParaRPr lang="nl-NL" sz="2200" dirty="0" smtClean="0"/>
          </a:p>
          <a:p>
            <a:r>
              <a:rPr lang="nl-NL" sz="2200" dirty="0" smtClean="0"/>
              <a:t>van </a:t>
            </a:r>
            <a:r>
              <a:rPr lang="nl-NL" sz="2200" dirty="0"/>
              <a:t>de </a:t>
            </a:r>
            <a:r>
              <a:rPr lang="nl-NL" sz="2200" dirty="0" smtClean="0"/>
              <a:t>tent. Het is een gelijkbenige driehoek.</a:t>
            </a:r>
            <a:endParaRPr lang="nl-NL" sz="2200" dirty="0"/>
          </a:p>
        </p:txBody>
      </p:sp>
      <p:sp>
        <p:nvSpPr>
          <p:cNvPr id="8" name="Wolkvormige toelichting 7"/>
          <p:cNvSpPr/>
          <p:nvPr/>
        </p:nvSpPr>
        <p:spPr>
          <a:xfrm rot="21421030" flipH="1">
            <a:off x="4013692" y="3760602"/>
            <a:ext cx="2285614" cy="721160"/>
          </a:xfrm>
          <a:prstGeom prst="cloudCallout">
            <a:avLst>
              <a:gd name="adj1" fmla="val 68351"/>
              <a:gd name="adj2" fmla="val 116653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105" name="Animatie icoon"/>
          <p:cNvGrpSpPr>
            <a:grpSpLocks noChangeAspect="1"/>
          </p:cNvGrpSpPr>
          <p:nvPr/>
        </p:nvGrpSpPr>
        <p:grpSpPr>
          <a:xfrm>
            <a:off x="8577784" y="6349921"/>
            <a:ext cx="440378" cy="360000"/>
            <a:chOff x="5076056" y="174576"/>
            <a:chExt cx="3276364" cy="2678360"/>
          </a:xfrm>
        </p:grpSpPr>
        <p:sp>
          <p:nvSpPr>
            <p:cNvPr id="106" name="Rectangle 80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7" name="Isosceles Triangle 81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8" name="Oval 82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9" name="Oval 83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9" name="Rectangle 8"/>
          <p:cNvSpPr/>
          <p:nvPr/>
        </p:nvSpPr>
        <p:spPr>
          <a:xfrm>
            <a:off x="5508104" y="3862030"/>
            <a:ext cx="6335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>
                <a:solidFill>
                  <a:srgbClr val="00B050"/>
                </a:solidFill>
              </a:rPr>
              <a:t>3,77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7851" y="4879460"/>
            <a:ext cx="1595085" cy="749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kstvak 12"/>
          <p:cNvSpPr txBox="1"/>
          <p:nvPr/>
        </p:nvSpPr>
        <p:spPr>
          <a:xfrm>
            <a:off x="5580112" y="4748228"/>
            <a:ext cx="10700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rgbClr val="FF0000"/>
                </a:solidFill>
              </a:rPr>
              <a:t>2,10 m</a:t>
            </a:r>
            <a:endParaRPr lang="nl-N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289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000"/>
                            </p:stCondLst>
                            <p:childTnLst>
                              <p:par>
                                <p:cTn id="1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500"/>
                            </p:stCondLst>
                            <p:childTnLst>
                              <p:par>
                                <p:cTn id="20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500"/>
                            </p:stCondLst>
                            <p:childTnLst>
                              <p:par>
                                <p:cTn id="20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6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7" fill="hold">
                      <p:stCondLst>
                        <p:cond delay="0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4" grpId="0" animBg="1"/>
      <p:bldP spid="24" grpId="0"/>
      <p:bldP spid="37" grpId="0"/>
      <p:bldP spid="25" grpId="0"/>
      <p:bldP spid="38" grpId="0"/>
      <p:bldP spid="38" grpId="1"/>
      <p:bldP spid="39" grpId="0"/>
      <p:bldP spid="39" grpId="1"/>
      <p:bldP spid="40" grpId="0"/>
      <p:bldP spid="40" grpId="1"/>
      <p:bldP spid="42" grpId="0"/>
      <p:bldP spid="52" grpId="0"/>
      <p:bldP spid="53" grpId="0"/>
      <p:bldP spid="54" grpId="0"/>
      <p:bldP spid="60" grpId="0" animBg="1"/>
      <p:bldP spid="62" grpId="0"/>
      <p:bldP spid="63" grpId="0"/>
      <p:bldP spid="3078" grpId="0"/>
      <p:bldP spid="78" grpId="0" animBg="1"/>
      <p:bldP spid="79" grpId="0"/>
      <p:bldP spid="64" grpId="0"/>
      <p:bldP spid="66" grpId="0"/>
      <p:bldP spid="72" grpId="0" animBg="1"/>
      <p:bldP spid="75" grpId="0" animBg="1"/>
      <p:bldP spid="76" grpId="0" animBg="1"/>
      <p:bldP spid="77" grpId="0"/>
      <p:bldP spid="77" grpId="1"/>
      <p:bldP spid="86" grpId="0"/>
      <p:bldP spid="86" grpId="1"/>
      <p:bldP spid="87" grpId="0"/>
      <p:bldP spid="88" grpId="0"/>
      <p:bldP spid="88" grpId="1"/>
      <p:bldP spid="89" grpId="0"/>
      <p:bldP spid="90" grpId="0"/>
      <p:bldP spid="91" grpId="0"/>
      <p:bldP spid="99" grpId="0"/>
      <p:bldP spid="74" grpId="0"/>
      <p:bldP spid="74" grpId="1"/>
      <p:bldP spid="14" grpId="0"/>
      <p:bldP spid="14" grpId="1"/>
      <p:bldP spid="20" grpId="0"/>
      <p:bldP spid="101" grpId="0"/>
      <p:bldP spid="102" grpId="0"/>
      <p:bldP spid="103" grpId="0"/>
      <p:bldP spid="104" grpId="0"/>
      <p:bldP spid="49" grpId="0"/>
      <p:bldP spid="49" grpId="1"/>
      <p:bldP spid="55" grpId="0"/>
      <p:bldP spid="55" grpId="1"/>
      <p:bldP spid="57" grpId="0"/>
      <p:bldP spid="57" grpId="1"/>
      <p:bldP spid="56" grpId="0"/>
      <p:bldP spid="56" grpId="1"/>
      <p:bldP spid="47" grpId="0"/>
      <p:bldP spid="47" grpId="1"/>
      <p:bldP spid="48" grpId="0"/>
      <p:bldP spid="48" grpId="1"/>
      <p:bldP spid="4" grpId="0" build="p"/>
      <p:bldP spid="4" grpId="1" build="p"/>
      <p:bldP spid="2" grpId="0"/>
      <p:bldP spid="2" grpId="1"/>
      <p:bldP spid="8" grpId="0" animBg="1"/>
      <p:bldP spid="8" grpId="1" animBg="1"/>
      <p:bldP spid="9" grpId="0"/>
      <p:bldP spid="9" grpId="1"/>
      <p:bldP spid="13" grpId="0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51</TotalTime>
  <Words>179</Words>
  <Application>Microsoft Office PowerPoint</Application>
  <PresentationFormat>Diavoorstelling (4:3)</PresentationFormat>
  <Paragraphs>68</Paragraphs>
  <Slides>3</Slides>
  <Notes>3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4" baseType="lpstr">
      <vt:lpstr>TheorieTemplateMacroWatermark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André van Vleeren</cp:lastModifiedBy>
  <cp:revision>55</cp:revision>
  <dcterms:created xsi:type="dcterms:W3CDTF">2014-05-07T10:51:25Z</dcterms:created>
  <dcterms:modified xsi:type="dcterms:W3CDTF">2015-11-24T09:05:21Z</dcterms:modified>
</cp:coreProperties>
</file>